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Glacial Indifference Bold" charset="1" panose="00000800000000000000"/>
      <p:regular r:id="rId15"/>
    </p:embeddedFont>
    <p:embeddedFont>
      <p:font typeface="Glacial Indifference"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9.pn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2" Target="../media/image3.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3.jpeg" Type="http://schemas.openxmlformats.org/officeDocument/2006/relationships/image"/><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jpeg" Type="http://schemas.openxmlformats.org/officeDocument/2006/relationships/image"/><Relationship Id="rId2" Target="../media/image9.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36802">
            <a:off x="263554" y="-390439"/>
            <a:ext cx="18109659" cy="11983111"/>
          </a:xfrm>
          <a:custGeom>
            <a:avLst/>
            <a:gdLst/>
            <a:ahLst/>
            <a:cxnLst/>
            <a:rect r="r" b="b" t="t" l="l"/>
            <a:pathLst>
              <a:path h="11983111" w="18109659">
                <a:moveTo>
                  <a:pt x="0" y="0"/>
                </a:moveTo>
                <a:lnTo>
                  <a:pt x="18109659" y="0"/>
                </a:lnTo>
                <a:lnTo>
                  <a:pt x="18109659" y="11983111"/>
                </a:lnTo>
                <a:lnTo>
                  <a:pt x="0" y="11983111"/>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339364" y="1585749"/>
            <a:ext cx="2116338" cy="211633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842120">
            <a:off x="10049315" y="5200987"/>
            <a:ext cx="3863408" cy="386340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5397533" y="5343525"/>
            <a:ext cx="10339485" cy="3603792"/>
          </a:xfrm>
          <a:prstGeom prst="rect">
            <a:avLst/>
          </a:prstGeom>
        </p:spPr>
        <p:txBody>
          <a:bodyPr anchor="t" rtlCol="false" tIns="0" lIns="0" bIns="0" rIns="0">
            <a:spAutoFit/>
          </a:bodyPr>
          <a:lstStyle/>
          <a:p>
            <a:pPr algn="l">
              <a:lnSpc>
                <a:spcPts val="13944"/>
              </a:lnSpc>
            </a:pPr>
            <a:r>
              <a:rPr lang="en-US" sz="13408" b="true">
                <a:solidFill>
                  <a:srgbClr val="000000"/>
                </a:solidFill>
                <a:latin typeface="Glacial Indifference Bold"/>
                <a:ea typeface="Glacial Indifference Bold"/>
                <a:cs typeface="Glacial Indifference Bold"/>
                <a:sym typeface="Glacial Indifference Bold"/>
              </a:rPr>
              <a:t>Coding  shell and script</a:t>
            </a:r>
          </a:p>
        </p:txBody>
      </p:sp>
      <p:sp>
        <p:nvSpPr>
          <p:cNvPr name="Freeform 10" id="10"/>
          <p:cNvSpPr/>
          <p:nvPr/>
        </p:nvSpPr>
        <p:spPr>
          <a:xfrm flipH="false" flipV="false" rot="0">
            <a:off x="9144000" y="416693"/>
            <a:ext cx="8622727" cy="2338111"/>
          </a:xfrm>
          <a:custGeom>
            <a:avLst/>
            <a:gdLst/>
            <a:ahLst/>
            <a:cxnLst/>
            <a:rect r="r" b="b" t="t" l="l"/>
            <a:pathLst>
              <a:path h="2338111" w="8622727">
                <a:moveTo>
                  <a:pt x="0" y="0"/>
                </a:moveTo>
                <a:lnTo>
                  <a:pt x="8622727" y="0"/>
                </a:lnTo>
                <a:lnTo>
                  <a:pt x="8622727" y="2338111"/>
                </a:lnTo>
                <a:lnTo>
                  <a:pt x="0" y="2338111"/>
                </a:lnTo>
                <a:lnTo>
                  <a:pt x="0" y="0"/>
                </a:lnTo>
                <a:close/>
              </a:path>
            </a:pathLst>
          </a:custGeom>
          <a:blipFill>
            <a:blip r:embed="rId4"/>
            <a:stretch>
              <a:fillRect l="0" t="0" r="-6162" b="0"/>
            </a:stretch>
          </a:blipFill>
        </p:spPr>
      </p:sp>
      <p:sp>
        <p:nvSpPr>
          <p:cNvPr name="TextBox 11" id="11"/>
          <p:cNvSpPr txBox="true"/>
          <p:nvPr/>
        </p:nvSpPr>
        <p:spPr>
          <a:xfrm rot="0">
            <a:off x="853365" y="2011049"/>
            <a:ext cx="7110648" cy="2779128"/>
          </a:xfrm>
          <a:prstGeom prst="rect">
            <a:avLst/>
          </a:prstGeom>
        </p:spPr>
        <p:txBody>
          <a:bodyPr anchor="t" rtlCol="false" tIns="0" lIns="0" bIns="0" rIns="0">
            <a:spAutoFit/>
          </a:bodyPr>
          <a:lstStyle/>
          <a:p>
            <a:pPr algn="r">
              <a:lnSpc>
                <a:spcPts val="22694"/>
              </a:lnSpc>
            </a:pPr>
            <a:r>
              <a:rPr lang="en-US" sz="16210" u="sng">
                <a:solidFill>
                  <a:srgbClr val="000000"/>
                </a:solidFill>
                <a:latin typeface="Glacial Indifference"/>
                <a:ea typeface="Glacial Indifference"/>
                <a:cs typeface="Glacial Indifference"/>
                <a:sym typeface="Glacial Indifference"/>
              </a:rPr>
              <a:t>Projet</a:t>
            </a:r>
          </a:p>
        </p:txBody>
      </p:sp>
      <p:sp>
        <p:nvSpPr>
          <p:cNvPr name="Freeform 12" id="12"/>
          <p:cNvSpPr/>
          <p:nvPr/>
        </p:nvSpPr>
        <p:spPr>
          <a:xfrm flipH="false" flipV="false" rot="0">
            <a:off x="4175389" y="363782"/>
            <a:ext cx="9559437" cy="9559437"/>
          </a:xfrm>
          <a:custGeom>
            <a:avLst/>
            <a:gdLst/>
            <a:ahLst/>
            <a:cxnLst/>
            <a:rect r="r" b="b" t="t" l="l"/>
            <a:pathLst>
              <a:path h="9559437" w="9559437">
                <a:moveTo>
                  <a:pt x="0" y="0"/>
                </a:moveTo>
                <a:lnTo>
                  <a:pt x="9559436" y="0"/>
                </a:lnTo>
                <a:lnTo>
                  <a:pt x="9559436" y="9559436"/>
                </a:lnTo>
                <a:lnTo>
                  <a:pt x="0" y="9559436"/>
                </a:lnTo>
                <a:lnTo>
                  <a:pt x="0" y="0"/>
                </a:lnTo>
                <a:close/>
              </a:path>
            </a:pathLst>
          </a:custGeom>
          <a:blipFill>
            <a:blip r:embed="rId5">
              <a:alphaModFix amt="18000"/>
            </a:blip>
            <a:stretch>
              <a:fillRect l="0" t="0" r="0" b="0"/>
            </a:stretch>
          </a:blipFill>
        </p:spPr>
      </p:sp>
      <p:sp>
        <p:nvSpPr>
          <p:cNvPr name="Freeform 13" id="13"/>
          <p:cNvSpPr/>
          <p:nvPr/>
        </p:nvSpPr>
        <p:spPr>
          <a:xfrm flipH="false" flipV="false" rot="0">
            <a:off x="5001619" y="1028700"/>
            <a:ext cx="8536520" cy="8536520"/>
          </a:xfrm>
          <a:custGeom>
            <a:avLst/>
            <a:gdLst/>
            <a:ahLst/>
            <a:cxnLst/>
            <a:rect r="r" b="b" t="t" l="l"/>
            <a:pathLst>
              <a:path h="8536520" w="8536520">
                <a:moveTo>
                  <a:pt x="0" y="0"/>
                </a:moveTo>
                <a:lnTo>
                  <a:pt x="8536520" y="0"/>
                </a:lnTo>
                <a:lnTo>
                  <a:pt x="8536520" y="8536520"/>
                </a:lnTo>
                <a:lnTo>
                  <a:pt x="0" y="8536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9030271">
            <a:off x="4362711" y="677413"/>
            <a:ext cx="8536520" cy="8536520"/>
          </a:xfrm>
          <a:custGeom>
            <a:avLst/>
            <a:gdLst/>
            <a:ahLst/>
            <a:cxnLst/>
            <a:rect r="r" b="b" t="t" l="l"/>
            <a:pathLst>
              <a:path h="8536520" w="8536520">
                <a:moveTo>
                  <a:pt x="0" y="0"/>
                </a:moveTo>
                <a:lnTo>
                  <a:pt x="8536520" y="0"/>
                </a:lnTo>
                <a:lnTo>
                  <a:pt x="8536520" y="8536520"/>
                </a:lnTo>
                <a:lnTo>
                  <a:pt x="0" y="8536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15980783" y="8810010"/>
            <a:ext cx="1582703" cy="896580"/>
            <a:chOff x="0" y="0"/>
            <a:chExt cx="717405" cy="406400"/>
          </a:xfrm>
        </p:grpSpPr>
        <p:sp>
          <p:nvSpPr>
            <p:cNvPr name="Freeform 16" id="16"/>
            <p:cNvSpPr/>
            <p:nvPr/>
          </p:nvSpPr>
          <p:spPr>
            <a:xfrm flipH="false" flipV="false" rot="0">
              <a:off x="0" y="0"/>
              <a:ext cx="717405" cy="406400"/>
            </a:xfrm>
            <a:custGeom>
              <a:avLst/>
              <a:gdLst/>
              <a:ahLst/>
              <a:cxnLst/>
              <a:rect r="r" b="b" t="t" l="l"/>
              <a:pathLst>
                <a:path h="406400" w="717405">
                  <a:moveTo>
                    <a:pt x="514205" y="0"/>
                  </a:moveTo>
                  <a:cubicBezTo>
                    <a:pt x="626429" y="0"/>
                    <a:pt x="717405" y="90976"/>
                    <a:pt x="717405" y="203200"/>
                  </a:cubicBezTo>
                  <a:cubicBezTo>
                    <a:pt x="717405" y="315424"/>
                    <a:pt x="626429" y="406400"/>
                    <a:pt x="514205"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17" id="17"/>
            <p:cNvSpPr txBox="true"/>
            <p:nvPr/>
          </p:nvSpPr>
          <p:spPr>
            <a:xfrm>
              <a:off x="0" y="-38100"/>
              <a:ext cx="717405" cy="444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6442792" y="9064890"/>
            <a:ext cx="816508" cy="386821"/>
          </a:xfrm>
          <a:custGeom>
            <a:avLst/>
            <a:gdLst/>
            <a:ahLst/>
            <a:cxnLst/>
            <a:rect r="r" b="b" t="t" l="l"/>
            <a:pathLst>
              <a:path h="386821" w="816508">
                <a:moveTo>
                  <a:pt x="0" y="0"/>
                </a:moveTo>
                <a:lnTo>
                  <a:pt x="816508" y="0"/>
                </a:lnTo>
                <a:lnTo>
                  <a:pt x="816508" y="386820"/>
                </a:lnTo>
                <a:lnTo>
                  <a:pt x="0" y="386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9" id="19"/>
          <p:cNvSpPr/>
          <p:nvPr/>
        </p:nvSpPr>
        <p:spPr>
          <a:xfrm>
            <a:off x="800100" y="1217492"/>
            <a:ext cx="0" cy="7847397"/>
          </a:xfrm>
          <a:prstGeom prst="line">
            <a:avLst/>
          </a:prstGeom>
          <a:ln cap="flat" w="38100">
            <a:solidFill>
              <a:srgbClr val="000000"/>
            </a:solidFill>
            <a:prstDash val="solid"/>
            <a:headEnd type="none" len="sm" w="sm"/>
            <a:tailEnd type="none" len="sm" w="sm"/>
          </a:ln>
        </p:spPr>
      </p:sp>
      <p:sp>
        <p:nvSpPr>
          <p:cNvPr name="TextBox 20" id="20"/>
          <p:cNvSpPr txBox="true"/>
          <p:nvPr/>
        </p:nvSpPr>
        <p:spPr>
          <a:xfrm rot="0">
            <a:off x="800100" y="348271"/>
            <a:ext cx="2754483" cy="680429"/>
          </a:xfrm>
          <a:prstGeom prst="rect">
            <a:avLst/>
          </a:prstGeom>
        </p:spPr>
        <p:txBody>
          <a:bodyPr anchor="t" rtlCol="false" tIns="0" lIns="0" bIns="0" rIns="0">
            <a:spAutoFit/>
          </a:bodyPr>
          <a:lstStyle/>
          <a:p>
            <a:pPr algn="l">
              <a:lnSpc>
                <a:spcPts val="5546"/>
              </a:lnSpc>
            </a:pPr>
            <a:r>
              <a:rPr lang="en-US" sz="3961" u="sng" b="true">
                <a:solidFill>
                  <a:srgbClr val="000000"/>
                </a:solidFill>
                <a:latin typeface="Glacial Indifference Bold"/>
                <a:ea typeface="Glacial Indifference Bold"/>
                <a:cs typeface="Glacial Indifference Bold"/>
                <a:sym typeface="Glacial Indifference Bold"/>
              </a:rPr>
              <a:t>17 oct 2023</a:t>
            </a:r>
          </a:p>
        </p:txBody>
      </p:sp>
      <p:sp>
        <p:nvSpPr>
          <p:cNvPr name="TextBox 21" id="21"/>
          <p:cNvSpPr txBox="true"/>
          <p:nvPr/>
        </p:nvSpPr>
        <p:spPr>
          <a:xfrm rot="0">
            <a:off x="800100" y="9120702"/>
            <a:ext cx="3608589" cy="416268"/>
          </a:xfrm>
          <a:prstGeom prst="rect">
            <a:avLst/>
          </a:prstGeom>
        </p:spPr>
        <p:txBody>
          <a:bodyPr anchor="t" rtlCol="false" tIns="0" lIns="0" bIns="0" rIns="0">
            <a:spAutoFit/>
          </a:bodyPr>
          <a:lstStyle/>
          <a:p>
            <a:pPr algn="l">
              <a:lnSpc>
                <a:spcPts val="3306"/>
              </a:lnSpc>
            </a:pPr>
            <a:r>
              <a:rPr lang="en-US" sz="2361">
                <a:solidFill>
                  <a:srgbClr val="000000"/>
                </a:solidFill>
                <a:latin typeface="Glacial Indifference"/>
                <a:ea typeface="Glacial Indifference"/>
                <a:cs typeface="Glacial Indifference"/>
                <a:sym typeface="Glacial Indifference"/>
              </a:rPr>
              <a:t>Cohorte 2 days 2</a:t>
            </a:r>
          </a:p>
        </p:txBody>
      </p:sp>
      <p:sp>
        <p:nvSpPr>
          <p:cNvPr name="TextBox 22" id="22"/>
          <p:cNvSpPr txBox="true"/>
          <p:nvPr/>
        </p:nvSpPr>
        <p:spPr>
          <a:xfrm rot="0">
            <a:off x="1010108" y="6385014"/>
            <a:ext cx="3608589" cy="1673568"/>
          </a:xfrm>
          <a:prstGeom prst="rect">
            <a:avLst/>
          </a:prstGeom>
        </p:spPr>
        <p:txBody>
          <a:bodyPr anchor="t" rtlCol="false" tIns="0" lIns="0" bIns="0" rIns="0">
            <a:spAutoFit/>
          </a:bodyPr>
          <a:lstStyle/>
          <a:p>
            <a:pPr algn="l">
              <a:lnSpc>
                <a:spcPts val="3306"/>
              </a:lnSpc>
            </a:pPr>
            <a:r>
              <a:rPr lang="en-US" sz="2361">
                <a:solidFill>
                  <a:srgbClr val="000000"/>
                </a:solidFill>
                <a:latin typeface="Glacial Indifference"/>
                <a:ea typeface="Glacial Indifference"/>
                <a:cs typeface="Glacial Indifference"/>
                <a:sym typeface="Glacial Indifference"/>
              </a:rPr>
              <a:t>Konan Koadjauh Wilfried</a:t>
            </a:r>
          </a:p>
          <a:p>
            <a:pPr algn="l">
              <a:lnSpc>
                <a:spcPts val="3306"/>
              </a:lnSpc>
            </a:pPr>
            <a:r>
              <a:rPr lang="en-US" sz="2361">
                <a:solidFill>
                  <a:srgbClr val="000000"/>
                </a:solidFill>
                <a:latin typeface="Glacial Indifference"/>
                <a:ea typeface="Glacial Indifference"/>
                <a:cs typeface="Glacial Indifference"/>
                <a:sym typeface="Glacial Indifference"/>
              </a:rPr>
              <a:t>Daouda Diallo</a:t>
            </a:r>
          </a:p>
          <a:p>
            <a:pPr algn="l">
              <a:lnSpc>
                <a:spcPts val="3306"/>
              </a:lnSpc>
            </a:pPr>
            <a:r>
              <a:rPr lang="en-US" sz="2361">
                <a:solidFill>
                  <a:srgbClr val="000000"/>
                </a:solidFill>
                <a:latin typeface="Glacial Indifference"/>
                <a:ea typeface="Glacial Indifference"/>
                <a:cs typeface="Glacial Indifference"/>
                <a:sym typeface="Glacial Indifference"/>
              </a:rPr>
              <a:t>Amani Elysé</a:t>
            </a:r>
          </a:p>
          <a:p>
            <a:pPr algn="l">
              <a:lnSpc>
                <a:spcPts val="3306"/>
              </a:lnSpc>
            </a:pPr>
            <a:r>
              <a:rPr lang="en-US" sz="2361">
                <a:solidFill>
                  <a:srgbClr val="000000"/>
                </a:solidFill>
                <a:latin typeface="Glacial Indifference"/>
                <a:ea typeface="Glacial Indifference"/>
                <a:cs typeface="Glacial Indifference"/>
                <a:sym typeface="Glacial Indifference"/>
              </a:rPr>
              <a:t>Gbeto Rosine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103" y="2649390"/>
            <a:ext cx="17766443" cy="4817492"/>
          </a:xfrm>
          <a:custGeom>
            <a:avLst/>
            <a:gdLst/>
            <a:ahLst/>
            <a:cxnLst/>
            <a:rect r="r" b="b" t="t" l="l"/>
            <a:pathLst>
              <a:path h="4817492" w="17766443">
                <a:moveTo>
                  <a:pt x="0" y="0"/>
                </a:moveTo>
                <a:lnTo>
                  <a:pt x="17766443" y="0"/>
                </a:lnTo>
                <a:lnTo>
                  <a:pt x="17766443" y="4817492"/>
                </a:lnTo>
                <a:lnTo>
                  <a:pt x="0" y="4817492"/>
                </a:lnTo>
                <a:lnTo>
                  <a:pt x="0" y="0"/>
                </a:lnTo>
                <a:close/>
              </a:path>
            </a:pathLst>
          </a:custGeom>
          <a:blipFill>
            <a:blip r:embed="rId2">
              <a:alphaModFix amt="9999"/>
            </a:blip>
            <a:stretch>
              <a:fillRect l="0" t="0" r="-6162" b="0"/>
            </a:stretch>
          </a:blipFill>
        </p:spPr>
      </p:sp>
      <p:sp>
        <p:nvSpPr>
          <p:cNvPr name="Freeform 3" id="3"/>
          <p:cNvSpPr/>
          <p:nvPr/>
        </p:nvSpPr>
        <p:spPr>
          <a:xfrm flipH="false" flipV="false" rot="-1504360">
            <a:off x="803018" y="625410"/>
            <a:ext cx="18109659" cy="11983111"/>
          </a:xfrm>
          <a:custGeom>
            <a:avLst/>
            <a:gdLst/>
            <a:ahLst/>
            <a:cxnLst/>
            <a:rect r="r" b="b" t="t" l="l"/>
            <a:pathLst>
              <a:path h="11983111" w="18109659">
                <a:moveTo>
                  <a:pt x="0" y="0"/>
                </a:moveTo>
                <a:lnTo>
                  <a:pt x="18109659" y="0"/>
                </a:lnTo>
                <a:lnTo>
                  <a:pt x="18109659" y="11983111"/>
                </a:lnTo>
                <a:lnTo>
                  <a:pt x="0" y="11983111"/>
                </a:lnTo>
                <a:lnTo>
                  <a:pt x="0" y="0"/>
                </a:lnTo>
                <a:close/>
              </a:path>
            </a:pathLst>
          </a:custGeom>
          <a:blipFill>
            <a:blip r:embed="rId3">
              <a:alphaModFix amt="6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683162" y="1217492"/>
            <a:ext cx="3840644" cy="3840644"/>
          </a:xfrm>
          <a:custGeom>
            <a:avLst/>
            <a:gdLst/>
            <a:ahLst/>
            <a:cxnLst/>
            <a:rect r="r" b="b" t="t" l="l"/>
            <a:pathLst>
              <a:path h="3840644" w="3840644">
                <a:moveTo>
                  <a:pt x="0" y="0"/>
                </a:moveTo>
                <a:lnTo>
                  <a:pt x="3840644" y="0"/>
                </a:lnTo>
                <a:lnTo>
                  <a:pt x="3840644" y="3840644"/>
                </a:lnTo>
                <a:lnTo>
                  <a:pt x="0" y="3840644"/>
                </a:lnTo>
                <a:lnTo>
                  <a:pt x="0" y="0"/>
                </a:lnTo>
                <a:close/>
              </a:path>
            </a:pathLst>
          </a:custGeom>
          <a:blipFill>
            <a:blip r:embed="rId5">
              <a:alphaModFix amt="8999"/>
            </a:blip>
            <a:stretch>
              <a:fillRect l="0" t="0" r="0" b="0"/>
            </a:stretch>
          </a:blipFill>
        </p:spPr>
      </p:sp>
      <p:sp>
        <p:nvSpPr>
          <p:cNvPr name="Freeform 5" id="5"/>
          <p:cNvSpPr/>
          <p:nvPr/>
        </p:nvSpPr>
        <p:spPr>
          <a:xfrm flipH="false" flipV="false" rot="0">
            <a:off x="11911036" y="3137814"/>
            <a:ext cx="4497541" cy="4497541"/>
          </a:xfrm>
          <a:custGeom>
            <a:avLst/>
            <a:gdLst/>
            <a:ahLst/>
            <a:cxnLst/>
            <a:rect r="r" b="b" t="t" l="l"/>
            <a:pathLst>
              <a:path h="4497541" w="4497541">
                <a:moveTo>
                  <a:pt x="0" y="0"/>
                </a:moveTo>
                <a:lnTo>
                  <a:pt x="4497541" y="0"/>
                </a:lnTo>
                <a:lnTo>
                  <a:pt x="4497541" y="4497541"/>
                </a:lnTo>
                <a:lnTo>
                  <a:pt x="0" y="4497541"/>
                </a:lnTo>
                <a:lnTo>
                  <a:pt x="0" y="0"/>
                </a:lnTo>
                <a:close/>
              </a:path>
            </a:pathLst>
          </a:custGeom>
          <a:blipFill>
            <a:blip r:embed="rId5">
              <a:alphaModFix amt="8999"/>
            </a:blip>
            <a:stretch>
              <a:fillRect l="0" t="0" r="0" b="0"/>
            </a:stretch>
          </a:blipFill>
        </p:spPr>
      </p:sp>
      <p:sp>
        <p:nvSpPr>
          <p:cNvPr name="AutoShape 6" id="6"/>
          <p:cNvSpPr/>
          <p:nvPr/>
        </p:nvSpPr>
        <p:spPr>
          <a:xfrm>
            <a:off x="800100" y="1217492"/>
            <a:ext cx="0" cy="7847397"/>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10807145" y="7125518"/>
            <a:ext cx="3840644" cy="3840644"/>
          </a:xfrm>
          <a:custGeom>
            <a:avLst/>
            <a:gdLst/>
            <a:ahLst/>
            <a:cxnLst/>
            <a:rect r="r" b="b" t="t" l="l"/>
            <a:pathLst>
              <a:path h="3840644" w="3840644">
                <a:moveTo>
                  <a:pt x="0" y="0"/>
                </a:moveTo>
                <a:lnTo>
                  <a:pt x="3840644" y="0"/>
                </a:lnTo>
                <a:lnTo>
                  <a:pt x="3840644" y="3840644"/>
                </a:lnTo>
                <a:lnTo>
                  <a:pt x="0" y="3840644"/>
                </a:lnTo>
                <a:lnTo>
                  <a:pt x="0" y="0"/>
                </a:lnTo>
                <a:close/>
              </a:path>
            </a:pathLst>
          </a:custGeom>
          <a:blipFill>
            <a:blip r:embed="rId5">
              <a:alphaModFix amt="8999"/>
            </a:blip>
            <a:stretch>
              <a:fillRect l="0" t="0" r="0" b="0"/>
            </a:stretch>
          </a:blipFill>
        </p:spPr>
      </p:sp>
      <p:grpSp>
        <p:nvGrpSpPr>
          <p:cNvPr name="Group 8" id="8"/>
          <p:cNvGrpSpPr>
            <a:grpSpLocks noChangeAspect="true"/>
          </p:cNvGrpSpPr>
          <p:nvPr/>
        </p:nvGrpSpPr>
        <p:grpSpPr>
          <a:xfrm rot="0">
            <a:off x="9627062" y="6815348"/>
            <a:ext cx="3100405" cy="3204179"/>
            <a:chOff x="0" y="0"/>
            <a:chExt cx="6362700" cy="6575666"/>
          </a:xfrm>
        </p:grpSpPr>
        <p:sp>
          <p:nvSpPr>
            <p:cNvPr name="Freeform 9" id="9"/>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0" t="-22475" r="0" b="-22475"/>
              </a:stretch>
            </a:blipFill>
          </p:spPr>
        </p:sp>
      </p:grpSp>
      <p:grpSp>
        <p:nvGrpSpPr>
          <p:cNvPr name="Group 10" id="10"/>
          <p:cNvGrpSpPr/>
          <p:nvPr/>
        </p:nvGrpSpPr>
        <p:grpSpPr>
          <a:xfrm rot="-842120">
            <a:off x="14847037" y="7556651"/>
            <a:ext cx="2411411" cy="241141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842120">
            <a:off x="14375811" y="453275"/>
            <a:ext cx="2031391" cy="20313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3259971" y="3598895"/>
            <a:ext cx="4254891" cy="2826843"/>
          </a:xfrm>
          <a:custGeom>
            <a:avLst/>
            <a:gdLst/>
            <a:ahLst/>
            <a:cxnLst/>
            <a:rect r="r" b="b" t="t" l="l"/>
            <a:pathLst>
              <a:path h="2826843" w="4254891">
                <a:moveTo>
                  <a:pt x="0" y="0"/>
                </a:moveTo>
                <a:lnTo>
                  <a:pt x="4254891" y="0"/>
                </a:lnTo>
                <a:lnTo>
                  <a:pt x="4254891" y="2826843"/>
                </a:lnTo>
                <a:lnTo>
                  <a:pt x="0" y="2826843"/>
                </a:lnTo>
                <a:lnTo>
                  <a:pt x="0" y="0"/>
                </a:lnTo>
                <a:close/>
              </a:path>
            </a:pathLst>
          </a:custGeom>
          <a:blipFill>
            <a:blip r:embed="rId7"/>
            <a:stretch>
              <a:fillRect l="0" t="0" r="0" b="0"/>
            </a:stretch>
          </a:blipFill>
        </p:spPr>
      </p:sp>
      <p:sp>
        <p:nvSpPr>
          <p:cNvPr name="Freeform 17" id="17"/>
          <p:cNvSpPr/>
          <p:nvPr/>
        </p:nvSpPr>
        <p:spPr>
          <a:xfrm flipH="false" flipV="false" rot="0">
            <a:off x="7793384" y="586624"/>
            <a:ext cx="4934083" cy="3289389"/>
          </a:xfrm>
          <a:custGeom>
            <a:avLst/>
            <a:gdLst/>
            <a:ahLst/>
            <a:cxnLst/>
            <a:rect r="r" b="b" t="t" l="l"/>
            <a:pathLst>
              <a:path h="3289389" w="4934083">
                <a:moveTo>
                  <a:pt x="0" y="0"/>
                </a:moveTo>
                <a:lnTo>
                  <a:pt x="4934083" y="0"/>
                </a:lnTo>
                <a:lnTo>
                  <a:pt x="4934083" y="3289388"/>
                </a:lnTo>
                <a:lnTo>
                  <a:pt x="0" y="3289388"/>
                </a:lnTo>
                <a:lnTo>
                  <a:pt x="0" y="0"/>
                </a:lnTo>
                <a:close/>
              </a:path>
            </a:pathLst>
          </a:custGeom>
          <a:blipFill>
            <a:blip r:embed="rId8"/>
            <a:stretch>
              <a:fillRect l="0" t="0" r="0" b="0"/>
            </a:stretch>
          </a:blipFill>
        </p:spPr>
      </p:sp>
      <p:sp>
        <p:nvSpPr>
          <p:cNvPr name="TextBox 18" id="18"/>
          <p:cNvSpPr txBox="true"/>
          <p:nvPr/>
        </p:nvSpPr>
        <p:spPr>
          <a:xfrm rot="0">
            <a:off x="800100" y="348271"/>
            <a:ext cx="3418404" cy="680429"/>
          </a:xfrm>
          <a:prstGeom prst="rect">
            <a:avLst/>
          </a:prstGeom>
        </p:spPr>
        <p:txBody>
          <a:bodyPr anchor="t" rtlCol="false" tIns="0" lIns="0" bIns="0" rIns="0">
            <a:spAutoFit/>
          </a:bodyPr>
          <a:lstStyle/>
          <a:p>
            <a:pPr algn="l">
              <a:lnSpc>
                <a:spcPts val="5546"/>
              </a:lnSpc>
            </a:pPr>
            <a:r>
              <a:rPr lang="en-US" sz="3961" b="true">
                <a:solidFill>
                  <a:srgbClr val="000000"/>
                </a:solidFill>
                <a:latin typeface="Glacial Indifference Bold"/>
                <a:ea typeface="Glacial Indifference Bold"/>
                <a:cs typeface="Glacial Indifference Bold"/>
                <a:sym typeface="Glacial Indifference Bold"/>
              </a:rPr>
              <a:t>Objectifs Clés</a:t>
            </a:r>
          </a:p>
        </p:txBody>
      </p:sp>
      <p:sp>
        <p:nvSpPr>
          <p:cNvPr name="TextBox 19" id="19"/>
          <p:cNvSpPr txBox="true"/>
          <p:nvPr/>
        </p:nvSpPr>
        <p:spPr>
          <a:xfrm rot="0">
            <a:off x="800100" y="9092127"/>
            <a:ext cx="1176117" cy="680429"/>
          </a:xfrm>
          <a:prstGeom prst="rect">
            <a:avLst/>
          </a:prstGeom>
        </p:spPr>
        <p:txBody>
          <a:bodyPr anchor="t" rtlCol="false" tIns="0" lIns="0" bIns="0" rIns="0">
            <a:spAutoFit/>
          </a:bodyPr>
          <a:lstStyle/>
          <a:p>
            <a:pPr algn="l">
              <a:lnSpc>
                <a:spcPts val="5546"/>
              </a:lnSpc>
            </a:pPr>
            <a:r>
              <a:rPr lang="en-US" sz="3961">
                <a:solidFill>
                  <a:srgbClr val="000000"/>
                </a:solidFill>
                <a:latin typeface="Glacial Indifference"/>
                <a:ea typeface="Glacial Indifference"/>
                <a:cs typeface="Glacial Indifference"/>
                <a:sym typeface="Glacial Indifference"/>
              </a:rPr>
              <a:t>1</a:t>
            </a:r>
          </a:p>
        </p:txBody>
      </p:sp>
      <p:sp>
        <p:nvSpPr>
          <p:cNvPr name="TextBox 20" id="20"/>
          <p:cNvSpPr txBox="true"/>
          <p:nvPr/>
        </p:nvSpPr>
        <p:spPr>
          <a:xfrm rot="0">
            <a:off x="1927688" y="2107493"/>
            <a:ext cx="5054236" cy="1062530"/>
          </a:xfrm>
          <a:prstGeom prst="rect">
            <a:avLst/>
          </a:prstGeom>
        </p:spPr>
        <p:txBody>
          <a:bodyPr anchor="t" rtlCol="false" tIns="0" lIns="0" bIns="0" rIns="0">
            <a:spAutoFit/>
          </a:bodyPr>
          <a:lstStyle/>
          <a:p>
            <a:pPr algn="l">
              <a:lnSpc>
                <a:spcPts val="8643"/>
              </a:lnSpc>
            </a:pPr>
            <a:r>
              <a:rPr lang="en-US" sz="6173" b="true">
                <a:solidFill>
                  <a:srgbClr val="000000"/>
                </a:solidFill>
                <a:latin typeface="Glacial Indifference Bold"/>
                <a:ea typeface="Glacial Indifference Bold"/>
                <a:cs typeface="Glacial Indifference Bold"/>
                <a:sym typeface="Glacial Indifference Bold"/>
              </a:rPr>
              <a:t>Nos objectifs</a:t>
            </a:r>
          </a:p>
        </p:txBody>
      </p:sp>
      <p:sp>
        <p:nvSpPr>
          <p:cNvPr name="TextBox 21" id="21"/>
          <p:cNvSpPr txBox="true"/>
          <p:nvPr/>
        </p:nvSpPr>
        <p:spPr>
          <a:xfrm rot="0">
            <a:off x="1048753" y="4553320"/>
            <a:ext cx="8348705" cy="4213938"/>
          </a:xfrm>
          <a:prstGeom prst="rect">
            <a:avLst/>
          </a:prstGeom>
        </p:spPr>
        <p:txBody>
          <a:bodyPr anchor="t" rtlCol="false" tIns="0" lIns="0" bIns="0" rIns="0">
            <a:spAutoFit/>
          </a:bodyPr>
          <a:lstStyle/>
          <a:p>
            <a:pPr algn="l" marL="1030505" indent="-515253" lvl="1">
              <a:lnSpc>
                <a:spcPts val="6634"/>
              </a:lnSpc>
              <a:buFont typeface="Arial"/>
              <a:buChar char="•"/>
            </a:pPr>
            <a:r>
              <a:rPr lang="en-US" b="true" sz="4773">
                <a:solidFill>
                  <a:srgbClr val="000000"/>
                </a:solidFill>
                <a:latin typeface="Glacial Indifference Bold"/>
                <a:ea typeface="Glacial Indifference Bold"/>
                <a:cs typeface="Glacial Indifference Bold"/>
                <a:sym typeface="Glacial Indifference Bold"/>
              </a:rPr>
              <a:t>definir le Shell</a:t>
            </a:r>
          </a:p>
          <a:p>
            <a:pPr algn="l" marL="1030505" indent="-515253" lvl="1">
              <a:lnSpc>
                <a:spcPts val="6634"/>
              </a:lnSpc>
              <a:buFont typeface="Arial"/>
              <a:buChar char="•"/>
            </a:pPr>
            <a:r>
              <a:rPr lang="en-US" b="true" sz="4773">
                <a:solidFill>
                  <a:srgbClr val="000000"/>
                </a:solidFill>
                <a:latin typeface="Glacial Indifference Bold"/>
                <a:ea typeface="Glacial Indifference Bold"/>
                <a:cs typeface="Glacial Indifference Bold"/>
                <a:sym typeface="Glacial Indifference Bold"/>
              </a:rPr>
              <a:t>définir le script</a:t>
            </a:r>
          </a:p>
          <a:p>
            <a:pPr algn="l" marL="1030505" indent="-515253" lvl="1">
              <a:lnSpc>
                <a:spcPts val="6634"/>
              </a:lnSpc>
              <a:buFont typeface="Arial"/>
              <a:buChar char="•"/>
            </a:pPr>
            <a:r>
              <a:rPr lang="en-US" b="true" sz="4773">
                <a:solidFill>
                  <a:srgbClr val="000000"/>
                </a:solidFill>
                <a:latin typeface="Glacial Indifference Bold"/>
                <a:ea typeface="Glacial Indifference Bold"/>
                <a:cs typeface="Glacial Indifference Bold"/>
                <a:sym typeface="Glacial Indifference Bold"/>
              </a:rPr>
              <a:t>montrer comment attribuer des couleurs au textes en Bash</a:t>
            </a:r>
          </a:p>
        </p:txBody>
      </p:sp>
      <p:sp>
        <p:nvSpPr>
          <p:cNvPr name="Freeform 22" id="22"/>
          <p:cNvSpPr/>
          <p:nvPr/>
        </p:nvSpPr>
        <p:spPr>
          <a:xfrm flipH="false" flipV="false" rot="0">
            <a:off x="10044148" y="-705879"/>
            <a:ext cx="9559437" cy="9559437"/>
          </a:xfrm>
          <a:custGeom>
            <a:avLst/>
            <a:gdLst/>
            <a:ahLst/>
            <a:cxnLst/>
            <a:rect r="r" b="b" t="t" l="l"/>
            <a:pathLst>
              <a:path h="9559437" w="9559437">
                <a:moveTo>
                  <a:pt x="0" y="0"/>
                </a:moveTo>
                <a:lnTo>
                  <a:pt x="9559436" y="0"/>
                </a:lnTo>
                <a:lnTo>
                  <a:pt x="9559436" y="9559437"/>
                </a:lnTo>
                <a:lnTo>
                  <a:pt x="0" y="9559437"/>
                </a:lnTo>
                <a:lnTo>
                  <a:pt x="0" y="0"/>
                </a:lnTo>
                <a:close/>
              </a:path>
            </a:pathLst>
          </a:custGeom>
          <a:blipFill>
            <a:blip r:embed="rId9">
              <a:alphaModFix amt="18000"/>
            </a:blip>
            <a:stretch>
              <a:fillRect l="0" t="0" r="0" b="0"/>
            </a:stretch>
          </a:blipFill>
        </p:spPr>
      </p:sp>
      <p:sp>
        <p:nvSpPr>
          <p:cNvPr name="Freeform 23" id="23"/>
          <p:cNvSpPr/>
          <p:nvPr/>
        </p:nvSpPr>
        <p:spPr>
          <a:xfrm flipH="false" flipV="false" rot="0">
            <a:off x="10870378" y="-40961"/>
            <a:ext cx="8536520" cy="8536520"/>
          </a:xfrm>
          <a:custGeom>
            <a:avLst/>
            <a:gdLst/>
            <a:ahLst/>
            <a:cxnLst/>
            <a:rect r="r" b="b" t="t" l="l"/>
            <a:pathLst>
              <a:path h="8536520" w="8536520">
                <a:moveTo>
                  <a:pt x="0" y="0"/>
                </a:moveTo>
                <a:lnTo>
                  <a:pt x="8536520" y="0"/>
                </a:lnTo>
                <a:lnTo>
                  <a:pt x="8536520" y="8536520"/>
                </a:lnTo>
                <a:lnTo>
                  <a:pt x="0" y="85365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9030271">
            <a:off x="10231470" y="-392248"/>
            <a:ext cx="8536520" cy="8536520"/>
          </a:xfrm>
          <a:custGeom>
            <a:avLst/>
            <a:gdLst/>
            <a:ahLst/>
            <a:cxnLst/>
            <a:rect r="r" b="b" t="t" l="l"/>
            <a:pathLst>
              <a:path h="8536520" w="8536520">
                <a:moveTo>
                  <a:pt x="0" y="0"/>
                </a:moveTo>
                <a:lnTo>
                  <a:pt x="8536520" y="0"/>
                </a:lnTo>
                <a:lnTo>
                  <a:pt x="8536520" y="8536520"/>
                </a:lnTo>
                <a:lnTo>
                  <a:pt x="0" y="85365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8237299" y="4962842"/>
            <a:ext cx="1813401"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Glacial Indifference"/>
                <a:ea typeface="Glacial Indifference"/>
                <a:cs typeface="Glacial Indifference"/>
                <a:sym typeface="Glacial Indifference"/>
              </a:rPr>
              <a:t>./jamclorscript.sh</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1272" y="2956754"/>
            <a:ext cx="17128758" cy="4644579"/>
          </a:xfrm>
          <a:custGeom>
            <a:avLst/>
            <a:gdLst/>
            <a:ahLst/>
            <a:cxnLst/>
            <a:rect r="r" b="b" t="t" l="l"/>
            <a:pathLst>
              <a:path h="4644579" w="17128758">
                <a:moveTo>
                  <a:pt x="0" y="0"/>
                </a:moveTo>
                <a:lnTo>
                  <a:pt x="17128759" y="0"/>
                </a:lnTo>
                <a:lnTo>
                  <a:pt x="17128759" y="4644579"/>
                </a:lnTo>
                <a:lnTo>
                  <a:pt x="0" y="4644579"/>
                </a:lnTo>
                <a:lnTo>
                  <a:pt x="0" y="0"/>
                </a:lnTo>
                <a:close/>
              </a:path>
            </a:pathLst>
          </a:custGeom>
          <a:blipFill>
            <a:blip r:embed="rId2">
              <a:alphaModFix amt="8999"/>
            </a:blip>
            <a:stretch>
              <a:fillRect l="0" t="0" r="-6162" b="0"/>
            </a:stretch>
          </a:blipFill>
        </p:spPr>
      </p:sp>
      <p:sp>
        <p:nvSpPr>
          <p:cNvPr name="AutoShape 3" id="3"/>
          <p:cNvSpPr/>
          <p:nvPr/>
        </p:nvSpPr>
        <p:spPr>
          <a:xfrm>
            <a:off x="800100" y="1217492"/>
            <a:ext cx="0" cy="7847397"/>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9581751" y="584522"/>
            <a:ext cx="10086098" cy="9258300"/>
          </a:xfrm>
          <a:custGeom>
            <a:avLst/>
            <a:gdLst/>
            <a:ahLst/>
            <a:cxnLst/>
            <a:rect r="r" b="b" t="t" l="l"/>
            <a:pathLst>
              <a:path h="9258300" w="10086098">
                <a:moveTo>
                  <a:pt x="0" y="0"/>
                </a:moveTo>
                <a:lnTo>
                  <a:pt x="10086098" y="0"/>
                </a:lnTo>
                <a:lnTo>
                  <a:pt x="10086098"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84972" b="0"/>
            </a:stretch>
          </a:blipFill>
        </p:spPr>
      </p:sp>
      <p:sp>
        <p:nvSpPr>
          <p:cNvPr name="Freeform 5" id="5"/>
          <p:cNvSpPr/>
          <p:nvPr/>
        </p:nvSpPr>
        <p:spPr>
          <a:xfrm flipH="false" flipV="false" rot="-10800000">
            <a:off x="12557939" y="-58750"/>
            <a:ext cx="5769768" cy="10404500"/>
          </a:xfrm>
          <a:custGeom>
            <a:avLst/>
            <a:gdLst/>
            <a:ahLst/>
            <a:cxnLst/>
            <a:rect r="r" b="b" t="t" l="l"/>
            <a:pathLst>
              <a:path h="10404500" w="5769768">
                <a:moveTo>
                  <a:pt x="0" y="0"/>
                </a:moveTo>
                <a:lnTo>
                  <a:pt x="5769769" y="0"/>
                </a:lnTo>
                <a:lnTo>
                  <a:pt x="5769769" y="10404500"/>
                </a:lnTo>
                <a:lnTo>
                  <a:pt x="0" y="10404500"/>
                </a:lnTo>
                <a:lnTo>
                  <a:pt x="0" y="0"/>
                </a:lnTo>
                <a:close/>
              </a:path>
            </a:pathLst>
          </a:custGeom>
          <a:blipFill>
            <a:blip r:embed="rId5">
              <a:alphaModFix amt="64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842120">
            <a:off x="13333720" y="7163924"/>
            <a:ext cx="1678623" cy="16786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842120">
            <a:off x="11465870" y="1768015"/>
            <a:ext cx="2184139" cy="21841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ABE2"/>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842120">
            <a:off x="16597282" y="4145238"/>
            <a:ext cx="1324036" cy="132403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670986" y="8402089"/>
            <a:ext cx="1880237" cy="998235"/>
          </a:xfrm>
          <a:custGeom>
            <a:avLst/>
            <a:gdLst/>
            <a:ahLst/>
            <a:cxnLst/>
            <a:rect r="r" b="b" t="t" l="l"/>
            <a:pathLst>
              <a:path h="998235" w="1880237">
                <a:moveTo>
                  <a:pt x="0" y="0"/>
                </a:moveTo>
                <a:lnTo>
                  <a:pt x="1880237" y="0"/>
                </a:lnTo>
                <a:lnTo>
                  <a:pt x="1880237" y="998235"/>
                </a:lnTo>
                <a:lnTo>
                  <a:pt x="0" y="9982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920848" y="8182358"/>
            <a:ext cx="1437696" cy="1437696"/>
          </a:xfrm>
          <a:custGeom>
            <a:avLst/>
            <a:gdLst/>
            <a:ahLst/>
            <a:cxnLst/>
            <a:rect r="r" b="b" t="t" l="l"/>
            <a:pathLst>
              <a:path h="1437696" w="1437696">
                <a:moveTo>
                  <a:pt x="0" y="0"/>
                </a:moveTo>
                <a:lnTo>
                  <a:pt x="1437696" y="0"/>
                </a:lnTo>
                <a:lnTo>
                  <a:pt x="1437696" y="1437697"/>
                </a:lnTo>
                <a:lnTo>
                  <a:pt x="0" y="14376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3856023" y="8352104"/>
            <a:ext cx="1760025" cy="1097616"/>
          </a:xfrm>
          <a:custGeom>
            <a:avLst/>
            <a:gdLst/>
            <a:ahLst/>
            <a:cxnLst/>
            <a:rect r="r" b="b" t="t" l="l"/>
            <a:pathLst>
              <a:path h="1097616" w="1760025">
                <a:moveTo>
                  <a:pt x="0" y="0"/>
                </a:moveTo>
                <a:lnTo>
                  <a:pt x="1760025" y="0"/>
                </a:lnTo>
                <a:lnTo>
                  <a:pt x="1760025" y="1097616"/>
                </a:lnTo>
                <a:lnTo>
                  <a:pt x="0" y="10976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7661572" y="8385859"/>
            <a:ext cx="2354573" cy="791993"/>
          </a:xfrm>
          <a:custGeom>
            <a:avLst/>
            <a:gdLst/>
            <a:ahLst/>
            <a:cxnLst/>
            <a:rect r="r" b="b" t="t" l="l"/>
            <a:pathLst>
              <a:path h="791993" w="2354573">
                <a:moveTo>
                  <a:pt x="0" y="0"/>
                </a:moveTo>
                <a:lnTo>
                  <a:pt x="2354572" y="0"/>
                </a:lnTo>
                <a:lnTo>
                  <a:pt x="2354572" y="791993"/>
                </a:lnTo>
                <a:lnTo>
                  <a:pt x="0" y="7919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10320944" y="7694413"/>
            <a:ext cx="1116449" cy="1755307"/>
          </a:xfrm>
          <a:custGeom>
            <a:avLst/>
            <a:gdLst/>
            <a:ahLst/>
            <a:cxnLst/>
            <a:rect r="r" b="b" t="t" l="l"/>
            <a:pathLst>
              <a:path h="1755307" w="1116449">
                <a:moveTo>
                  <a:pt x="0" y="0"/>
                </a:moveTo>
                <a:lnTo>
                  <a:pt x="1116450" y="0"/>
                </a:lnTo>
                <a:lnTo>
                  <a:pt x="1116450" y="1755307"/>
                </a:lnTo>
                <a:lnTo>
                  <a:pt x="0" y="175530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0" id="20"/>
          <p:cNvSpPr txBox="true"/>
          <p:nvPr/>
        </p:nvSpPr>
        <p:spPr>
          <a:xfrm rot="0">
            <a:off x="800100" y="348271"/>
            <a:ext cx="3418404" cy="680429"/>
          </a:xfrm>
          <a:prstGeom prst="rect">
            <a:avLst/>
          </a:prstGeom>
        </p:spPr>
        <p:txBody>
          <a:bodyPr anchor="t" rtlCol="false" tIns="0" lIns="0" bIns="0" rIns="0">
            <a:spAutoFit/>
          </a:bodyPr>
          <a:lstStyle/>
          <a:p>
            <a:pPr algn="l">
              <a:lnSpc>
                <a:spcPts val="5546"/>
              </a:lnSpc>
            </a:pPr>
            <a:r>
              <a:rPr lang="en-US" sz="3961" u="sng" b="true">
                <a:solidFill>
                  <a:srgbClr val="000000"/>
                </a:solidFill>
                <a:latin typeface="Glacial Indifference Bold"/>
                <a:ea typeface="Glacial Indifference Bold"/>
                <a:cs typeface="Glacial Indifference Bold"/>
                <a:sym typeface="Glacial Indifference Bold"/>
              </a:rPr>
              <a:t>Le Coding</a:t>
            </a:r>
          </a:p>
        </p:txBody>
      </p:sp>
      <p:sp>
        <p:nvSpPr>
          <p:cNvPr name="TextBox 21" id="21"/>
          <p:cNvSpPr txBox="true"/>
          <p:nvPr/>
        </p:nvSpPr>
        <p:spPr>
          <a:xfrm rot="0">
            <a:off x="800100" y="9092127"/>
            <a:ext cx="1176117" cy="680429"/>
          </a:xfrm>
          <a:prstGeom prst="rect">
            <a:avLst/>
          </a:prstGeom>
        </p:spPr>
        <p:txBody>
          <a:bodyPr anchor="t" rtlCol="false" tIns="0" lIns="0" bIns="0" rIns="0">
            <a:spAutoFit/>
          </a:bodyPr>
          <a:lstStyle/>
          <a:p>
            <a:pPr algn="l">
              <a:lnSpc>
                <a:spcPts val="5546"/>
              </a:lnSpc>
            </a:pPr>
            <a:r>
              <a:rPr lang="en-US" sz="3961">
                <a:solidFill>
                  <a:srgbClr val="000000"/>
                </a:solidFill>
                <a:latin typeface="Glacial Indifference"/>
                <a:ea typeface="Glacial Indifference"/>
                <a:cs typeface="Glacial Indifference"/>
                <a:sym typeface="Glacial Indifference"/>
              </a:rPr>
              <a:t>2</a:t>
            </a:r>
          </a:p>
        </p:txBody>
      </p:sp>
      <p:sp>
        <p:nvSpPr>
          <p:cNvPr name="TextBox 22" id="22"/>
          <p:cNvSpPr txBox="true"/>
          <p:nvPr/>
        </p:nvSpPr>
        <p:spPr>
          <a:xfrm rot="0">
            <a:off x="1138674" y="2152434"/>
            <a:ext cx="9564347" cy="1062530"/>
          </a:xfrm>
          <a:prstGeom prst="rect">
            <a:avLst/>
          </a:prstGeom>
        </p:spPr>
        <p:txBody>
          <a:bodyPr anchor="t" rtlCol="false" tIns="0" lIns="0" bIns="0" rIns="0">
            <a:spAutoFit/>
          </a:bodyPr>
          <a:lstStyle/>
          <a:p>
            <a:pPr algn="l">
              <a:lnSpc>
                <a:spcPts val="8643"/>
              </a:lnSpc>
            </a:pPr>
            <a:r>
              <a:rPr lang="en-US" sz="6173" b="true">
                <a:solidFill>
                  <a:srgbClr val="000000"/>
                </a:solidFill>
                <a:latin typeface="Glacial Indifference Bold"/>
                <a:ea typeface="Glacial Indifference Bold"/>
                <a:cs typeface="Glacial Indifference Bold"/>
                <a:sym typeface="Glacial Indifference Bold"/>
              </a:rPr>
              <a:t>Qu'est-ce que le coding ?</a:t>
            </a:r>
          </a:p>
        </p:txBody>
      </p:sp>
      <p:sp>
        <p:nvSpPr>
          <p:cNvPr name="TextBox 23" id="23"/>
          <p:cNvSpPr txBox="true"/>
          <p:nvPr/>
        </p:nvSpPr>
        <p:spPr>
          <a:xfrm rot="0">
            <a:off x="1388158" y="3461524"/>
            <a:ext cx="6354478" cy="4139809"/>
          </a:xfrm>
          <a:prstGeom prst="rect">
            <a:avLst/>
          </a:prstGeom>
        </p:spPr>
        <p:txBody>
          <a:bodyPr anchor="t" rtlCol="false" tIns="0" lIns="0" bIns="0" rIns="0">
            <a:spAutoFit/>
          </a:bodyPr>
          <a:lstStyle/>
          <a:p>
            <a:pPr algn="l">
              <a:lnSpc>
                <a:spcPts val="3682"/>
              </a:lnSpc>
            </a:pPr>
            <a:r>
              <a:rPr lang="en-US" sz="2116" b="true">
                <a:solidFill>
                  <a:srgbClr val="000000"/>
                </a:solidFill>
                <a:latin typeface="Glacial Indifference Bold"/>
                <a:ea typeface="Glacial Indifference Bold"/>
                <a:cs typeface="Glacial Indifference Bold"/>
                <a:sym typeface="Glacial Indifference Bold"/>
              </a:rPr>
              <a:t>S</a:t>
            </a:r>
            <a:r>
              <a:rPr lang="en-US" b="true" sz="2116">
                <a:solidFill>
                  <a:srgbClr val="000000"/>
                </a:solidFill>
                <a:latin typeface="Glacial Indifference Bold"/>
                <a:ea typeface="Glacial Indifference Bold"/>
                <a:cs typeface="Glacial Indifference Bold"/>
                <a:sym typeface="Glacial Indifference Bold"/>
              </a:rPr>
              <a:t>ouvent appelé « codage » ou « programmation » , le codaging consiste à donner des instructions à un ordinateur au moyen de langages de programmation. le codage fait référence à l'acte d'écrire du code informatique, tandis que la programmation englobe l'ensemble du processus de création de logiciels ou d'applications, y compris la résolution de problèmes, la conception d'algorithmes et les tests.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051408"/>
            <a:ext cx="18288000" cy="5953857"/>
            <a:chOff x="0" y="0"/>
            <a:chExt cx="4816593" cy="1568094"/>
          </a:xfrm>
        </p:grpSpPr>
        <p:sp>
          <p:nvSpPr>
            <p:cNvPr name="Freeform 3" id="3"/>
            <p:cNvSpPr/>
            <p:nvPr/>
          </p:nvSpPr>
          <p:spPr>
            <a:xfrm flipH="false" flipV="false" rot="0">
              <a:off x="0" y="0"/>
              <a:ext cx="4816592" cy="1568094"/>
            </a:xfrm>
            <a:custGeom>
              <a:avLst/>
              <a:gdLst/>
              <a:ahLst/>
              <a:cxnLst/>
              <a:rect r="r" b="b" t="t" l="l"/>
              <a:pathLst>
                <a:path h="1568094" w="4816592">
                  <a:moveTo>
                    <a:pt x="21590" y="0"/>
                  </a:moveTo>
                  <a:lnTo>
                    <a:pt x="4795002" y="0"/>
                  </a:lnTo>
                  <a:cubicBezTo>
                    <a:pt x="4800728" y="0"/>
                    <a:pt x="4806220" y="2275"/>
                    <a:pt x="4810269" y="6324"/>
                  </a:cubicBezTo>
                  <a:cubicBezTo>
                    <a:pt x="4814318" y="10372"/>
                    <a:pt x="4816592" y="15864"/>
                    <a:pt x="4816592" y="21590"/>
                  </a:cubicBezTo>
                  <a:lnTo>
                    <a:pt x="4816592" y="1546504"/>
                  </a:lnTo>
                  <a:cubicBezTo>
                    <a:pt x="4816592" y="1558428"/>
                    <a:pt x="4806926" y="1568094"/>
                    <a:pt x="4795002" y="1568094"/>
                  </a:cubicBezTo>
                  <a:lnTo>
                    <a:pt x="21590" y="1568094"/>
                  </a:lnTo>
                  <a:cubicBezTo>
                    <a:pt x="15864" y="1568094"/>
                    <a:pt x="10372" y="1565819"/>
                    <a:pt x="6324" y="1561771"/>
                  </a:cubicBezTo>
                  <a:cubicBezTo>
                    <a:pt x="2275" y="1557722"/>
                    <a:pt x="0" y="1552230"/>
                    <a:pt x="0" y="1546504"/>
                  </a:cubicBezTo>
                  <a:lnTo>
                    <a:pt x="0" y="21590"/>
                  </a:lnTo>
                  <a:cubicBezTo>
                    <a:pt x="0" y="9666"/>
                    <a:pt x="9666" y="0"/>
                    <a:pt x="21590" y="0"/>
                  </a:cubicBezTo>
                  <a:close/>
                </a:path>
              </a:pathLst>
            </a:custGeom>
            <a:gradFill rotWithShape="true">
              <a:gsLst>
                <a:gs pos="0">
                  <a:srgbClr val="5DE0E6">
                    <a:alpha val="100000"/>
                  </a:srgbClr>
                </a:gs>
                <a:gs pos="100000">
                  <a:srgbClr val="004AAD">
                    <a:alpha val="100000"/>
                  </a:srgbClr>
                </a:gs>
              </a:gsLst>
              <a:lin ang="0"/>
            </a:gradFill>
          </p:spPr>
        </p:sp>
        <p:sp>
          <p:nvSpPr>
            <p:cNvPr name="TextBox 4" id="4"/>
            <p:cNvSpPr txBox="true"/>
            <p:nvPr/>
          </p:nvSpPr>
          <p:spPr>
            <a:xfrm>
              <a:off x="0" y="-38100"/>
              <a:ext cx="4816593" cy="1606194"/>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800100" y="1217492"/>
            <a:ext cx="0" cy="7847397"/>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842120">
            <a:off x="8738910" y="8535740"/>
            <a:ext cx="2974510" cy="29745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a:grpSpLocks noChangeAspect="true"/>
          </p:cNvGrpSpPr>
          <p:nvPr/>
        </p:nvGrpSpPr>
        <p:grpSpPr>
          <a:xfrm rot="0">
            <a:off x="10564240" y="6209050"/>
            <a:ext cx="7209183" cy="4135100"/>
            <a:chOff x="0" y="0"/>
            <a:chExt cx="7981950" cy="4578350"/>
          </a:xfrm>
        </p:grpSpPr>
        <p:sp>
          <p:nvSpPr>
            <p:cNvPr name="Freeform 10" id="1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1" id="1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2" id="1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3" id="1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4" id="1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0" t="-3161" r="0" b="-3161"/>
              </a:stretch>
            </a:blipFill>
          </p:spPr>
        </p:sp>
      </p:grpSp>
      <p:grpSp>
        <p:nvGrpSpPr>
          <p:cNvPr name="Group 15" id="15"/>
          <p:cNvGrpSpPr/>
          <p:nvPr/>
        </p:nvGrpSpPr>
        <p:grpSpPr>
          <a:xfrm rot="-842120">
            <a:off x="16214022" y="2720227"/>
            <a:ext cx="2090555" cy="20905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717723">
            <a:off x="11959248" y="4102523"/>
            <a:ext cx="1361213" cy="1202818"/>
          </a:xfrm>
          <a:custGeom>
            <a:avLst/>
            <a:gdLst/>
            <a:ahLst/>
            <a:cxnLst/>
            <a:rect r="r" b="b" t="t" l="l"/>
            <a:pathLst>
              <a:path h="1202818" w="1361213">
                <a:moveTo>
                  <a:pt x="0" y="0"/>
                </a:moveTo>
                <a:lnTo>
                  <a:pt x="1361213" y="0"/>
                </a:lnTo>
                <a:lnTo>
                  <a:pt x="1361213" y="1202817"/>
                </a:lnTo>
                <a:lnTo>
                  <a:pt x="0" y="1202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262007">
            <a:off x="13785213" y="4761777"/>
            <a:ext cx="1572398" cy="1389428"/>
          </a:xfrm>
          <a:custGeom>
            <a:avLst/>
            <a:gdLst/>
            <a:ahLst/>
            <a:cxnLst/>
            <a:rect r="r" b="b" t="t" l="l"/>
            <a:pathLst>
              <a:path h="1389428" w="1572398">
                <a:moveTo>
                  <a:pt x="0" y="0"/>
                </a:moveTo>
                <a:lnTo>
                  <a:pt x="1572398" y="0"/>
                </a:lnTo>
                <a:lnTo>
                  <a:pt x="1572398" y="1389428"/>
                </a:lnTo>
                <a:lnTo>
                  <a:pt x="0" y="1389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650352">
            <a:off x="13509223" y="2851872"/>
            <a:ext cx="1169820" cy="1033695"/>
          </a:xfrm>
          <a:custGeom>
            <a:avLst/>
            <a:gdLst/>
            <a:ahLst/>
            <a:cxnLst/>
            <a:rect r="r" b="b" t="t" l="l"/>
            <a:pathLst>
              <a:path h="1033695" w="1169820">
                <a:moveTo>
                  <a:pt x="0" y="0"/>
                </a:moveTo>
                <a:lnTo>
                  <a:pt x="1169820" y="0"/>
                </a:lnTo>
                <a:lnTo>
                  <a:pt x="1169820" y="1033695"/>
                </a:lnTo>
                <a:lnTo>
                  <a:pt x="0" y="10336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800100" y="338746"/>
            <a:ext cx="4284595" cy="840646"/>
          </a:xfrm>
          <a:prstGeom prst="rect">
            <a:avLst/>
          </a:prstGeom>
        </p:spPr>
        <p:txBody>
          <a:bodyPr anchor="t" rtlCol="false" tIns="0" lIns="0" bIns="0" rIns="0">
            <a:spAutoFit/>
          </a:bodyPr>
          <a:lstStyle/>
          <a:p>
            <a:pPr algn="l">
              <a:lnSpc>
                <a:spcPts val="6951"/>
              </a:lnSpc>
            </a:pPr>
            <a:r>
              <a:rPr lang="en-US" sz="4965" u="sng" b="true">
                <a:solidFill>
                  <a:srgbClr val="000000"/>
                </a:solidFill>
                <a:latin typeface="Glacial Indifference Bold"/>
                <a:ea typeface="Glacial Indifference Bold"/>
                <a:cs typeface="Glacial Indifference Bold"/>
                <a:sym typeface="Glacial Indifference Bold"/>
              </a:rPr>
              <a:t>Le Shell</a:t>
            </a:r>
          </a:p>
        </p:txBody>
      </p:sp>
      <p:sp>
        <p:nvSpPr>
          <p:cNvPr name="TextBox 22" id="22"/>
          <p:cNvSpPr txBox="true"/>
          <p:nvPr/>
        </p:nvSpPr>
        <p:spPr>
          <a:xfrm rot="0">
            <a:off x="800100" y="9092127"/>
            <a:ext cx="1176117" cy="680429"/>
          </a:xfrm>
          <a:prstGeom prst="rect">
            <a:avLst/>
          </a:prstGeom>
        </p:spPr>
        <p:txBody>
          <a:bodyPr anchor="t" rtlCol="false" tIns="0" lIns="0" bIns="0" rIns="0">
            <a:spAutoFit/>
          </a:bodyPr>
          <a:lstStyle/>
          <a:p>
            <a:pPr algn="l">
              <a:lnSpc>
                <a:spcPts val="5546"/>
              </a:lnSpc>
            </a:pPr>
            <a:r>
              <a:rPr lang="en-US" sz="3961">
                <a:solidFill>
                  <a:srgbClr val="000000"/>
                </a:solidFill>
                <a:latin typeface="Glacial Indifference"/>
                <a:ea typeface="Glacial Indifference"/>
                <a:cs typeface="Glacial Indifference"/>
                <a:sym typeface="Glacial Indifference"/>
              </a:rPr>
              <a:t>4</a:t>
            </a:r>
          </a:p>
        </p:txBody>
      </p:sp>
      <p:sp>
        <p:nvSpPr>
          <p:cNvPr name="TextBox 23" id="23"/>
          <p:cNvSpPr txBox="true"/>
          <p:nvPr/>
        </p:nvSpPr>
        <p:spPr>
          <a:xfrm rot="0">
            <a:off x="1851653" y="3549011"/>
            <a:ext cx="7435499" cy="4077043"/>
          </a:xfrm>
          <a:prstGeom prst="rect">
            <a:avLst/>
          </a:prstGeom>
        </p:spPr>
        <p:txBody>
          <a:bodyPr anchor="t" rtlCol="false" tIns="0" lIns="0" bIns="0" rIns="0">
            <a:spAutoFit/>
          </a:bodyPr>
          <a:lstStyle/>
          <a:p>
            <a:pPr algn="l">
              <a:lnSpc>
                <a:spcPts val="3726"/>
              </a:lnSpc>
            </a:pPr>
            <a:r>
              <a:rPr lang="en-US" sz="2661" b="true">
                <a:solidFill>
                  <a:srgbClr val="000000"/>
                </a:solidFill>
                <a:latin typeface="Glacial Indifference Bold"/>
                <a:ea typeface="Glacial Indifference Bold"/>
                <a:cs typeface="Glacial Indifference Bold"/>
                <a:sym typeface="Glacial Indifference Bold"/>
              </a:rPr>
              <a:t>Un shell est un programme par lequel les utilisateurs peuvent interagir avec le système d'exploitation.</a:t>
            </a:r>
          </a:p>
          <a:p>
            <a:pPr algn="l">
              <a:lnSpc>
                <a:spcPts val="3586"/>
              </a:lnSpc>
            </a:pPr>
            <a:r>
              <a:rPr lang="en-US" sz="2561" b="true">
                <a:solidFill>
                  <a:srgbClr val="000000"/>
                </a:solidFill>
                <a:latin typeface="Glacial Indifference Bold"/>
                <a:ea typeface="Glacial Indifference Bold"/>
                <a:cs typeface="Glacial Indifference Bold"/>
                <a:sym typeface="Glacial Indifference Bold"/>
              </a:rPr>
              <a:t>Cette communication s'effectue soit de manière interactive (la saisie au clavier est immédiatement prise en compte), soit sous forme de script shell. Un script shell est une séquence de commandes du shell et du système d'exploitation qui est stockée dans un fichier.</a:t>
            </a:r>
          </a:p>
        </p:txBody>
      </p:sp>
      <p:sp>
        <p:nvSpPr>
          <p:cNvPr name="Freeform 24" id="24"/>
          <p:cNvSpPr/>
          <p:nvPr/>
        </p:nvSpPr>
        <p:spPr>
          <a:xfrm flipH="false" flipV="false" rot="9030271">
            <a:off x="12021446" y="202172"/>
            <a:ext cx="8536520" cy="8536520"/>
          </a:xfrm>
          <a:custGeom>
            <a:avLst/>
            <a:gdLst/>
            <a:ahLst/>
            <a:cxnLst/>
            <a:rect r="r" b="b" t="t" l="l"/>
            <a:pathLst>
              <a:path h="8536520" w="8536520">
                <a:moveTo>
                  <a:pt x="0" y="0"/>
                </a:moveTo>
                <a:lnTo>
                  <a:pt x="8536520" y="0"/>
                </a:lnTo>
                <a:lnTo>
                  <a:pt x="8536520" y="8536520"/>
                </a:lnTo>
                <a:lnTo>
                  <a:pt x="0" y="8536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141671" y="5854092"/>
            <a:ext cx="17867948" cy="4845016"/>
          </a:xfrm>
          <a:custGeom>
            <a:avLst/>
            <a:gdLst/>
            <a:ahLst/>
            <a:cxnLst/>
            <a:rect r="r" b="b" t="t" l="l"/>
            <a:pathLst>
              <a:path h="4845016" w="17867948">
                <a:moveTo>
                  <a:pt x="0" y="0"/>
                </a:moveTo>
                <a:lnTo>
                  <a:pt x="17867948" y="0"/>
                </a:lnTo>
                <a:lnTo>
                  <a:pt x="17867948" y="4845016"/>
                </a:lnTo>
                <a:lnTo>
                  <a:pt x="0" y="4845016"/>
                </a:lnTo>
                <a:lnTo>
                  <a:pt x="0" y="0"/>
                </a:lnTo>
                <a:close/>
              </a:path>
            </a:pathLst>
          </a:custGeom>
          <a:blipFill>
            <a:blip r:embed="rId11">
              <a:alphaModFix amt="8999"/>
            </a:blip>
            <a:stretch>
              <a:fillRect l="0" t="0" r="-6162" b="0"/>
            </a:stretch>
          </a:blipFill>
        </p:spPr>
      </p:sp>
      <p:sp>
        <p:nvSpPr>
          <p:cNvPr name="TextBox 26" id="26"/>
          <p:cNvSpPr txBox="true"/>
          <p:nvPr/>
        </p:nvSpPr>
        <p:spPr>
          <a:xfrm rot="0">
            <a:off x="1138674" y="2152434"/>
            <a:ext cx="9564347" cy="1062530"/>
          </a:xfrm>
          <a:prstGeom prst="rect">
            <a:avLst/>
          </a:prstGeom>
        </p:spPr>
        <p:txBody>
          <a:bodyPr anchor="t" rtlCol="false" tIns="0" lIns="0" bIns="0" rIns="0">
            <a:spAutoFit/>
          </a:bodyPr>
          <a:lstStyle/>
          <a:p>
            <a:pPr algn="l">
              <a:lnSpc>
                <a:spcPts val="8643"/>
              </a:lnSpc>
            </a:pPr>
            <a:r>
              <a:rPr lang="en-US" sz="6173" b="true">
                <a:solidFill>
                  <a:srgbClr val="000000"/>
                </a:solidFill>
                <a:latin typeface="Glacial Indifference Bold"/>
                <a:ea typeface="Glacial Indifference Bold"/>
                <a:cs typeface="Glacial Indifference Bold"/>
                <a:sym typeface="Glacial Indifference Bold"/>
              </a:rPr>
              <a:t>Qu'est-ce que le Shell ?</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6032">
            <a:off x="-3347833" y="455971"/>
            <a:ext cx="11376742" cy="7527959"/>
          </a:xfrm>
          <a:custGeom>
            <a:avLst/>
            <a:gdLst/>
            <a:ahLst/>
            <a:cxnLst/>
            <a:rect r="r" b="b" t="t" l="l"/>
            <a:pathLst>
              <a:path h="7527959" w="11376742">
                <a:moveTo>
                  <a:pt x="0" y="0"/>
                </a:moveTo>
                <a:lnTo>
                  <a:pt x="11376742" y="0"/>
                </a:lnTo>
                <a:lnTo>
                  <a:pt x="11376742" y="7527959"/>
                </a:lnTo>
                <a:lnTo>
                  <a:pt x="0" y="7527959"/>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800100" y="1217492"/>
            <a:ext cx="0" cy="7847397"/>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8146928" y="-639629"/>
            <a:ext cx="10373453" cy="12958677"/>
          </a:xfrm>
          <a:custGeom>
            <a:avLst/>
            <a:gdLst/>
            <a:ahLst/>
            <a:cxnLst/>
            <a:rect r="r" b="b" t="t" l="l"/>
            <a:pathLst>
              <a:path h="12958677" w="10373453">
                <a:moveTo>
                  <a:pt x="0" y="0"/>
                </a:moveTo>
                <a:lnTo>
                  <a:pt x="10373453" y="0"/>
                </a:lnTo>
                <a:lnTo>
                  <a:pt x="10373453" y="12958677"/>
                </a:lnTo>
                <a:lnTo>
                  <a:pt x="0" y="12958677"/>
                </a:lnTo>
                <a:lnTo>
                  <a:pt x="0" y="0"/>
                </a:lnTo>
                <a:close/>
              </a:path>
            </a:pathLst>
          </a:custGeom>
          <a:blipFill>
            <a:blip r:embed="rId4"/>
            <a:stretch>
              <a:fillRect l="-86450" t="0" r="0" b="0"/>
            </a:stretch>
          </a:blipFill>
        </p:spPr>
      </p:sp>
      <p:grpSp>
        <p:nvGrpSpPr>
          <p:cNvPr name="Group 5" id="5"/>
          <p:cNvGrpSpPr/>
          <p:nvPr/>
        </p:nvGrpSpPr>
        <p:grpSpPr>
          <a:xfrm rot="0">
            <a:off x="2203005" y="1693708"/>
            <a:ext cx="7539944" cy="7710092"/>
            <a:chOff x="0" y="0"/>
            <a:chExt cx="1985829" cy="2030641"/>
          </a:xfrm>
        </p:grpSpPr>
        <p:sp>
          <p:nvSpPr>
            <p:cNvPr name="Freeform 6" id="6"/>
            <p:cNvSpPr/>
            <p:nvPr/>
          </p:nvSpPr>
          <p:spPr>
            <a:xfrm flipH="false" flipV="false" rot="0">
              <a:off x="0" y="0"/>
              <a:ext cx="1985829" cy="2030641"/>
            </a:xfrm>
            <a:custGeom>
              <a:avLst/>
              <a:gdLst/>
              <a:ahLst/>
              <a:cxnLst/>
              <a:rect r="r" b="b" t="t" l="l"/>
              <a:pathLst>
                <a:path h="2030641" w="1985829">
                  <a:moveTo>
                    <a:pt x="52366" y="0"/>
                  </a:moveTo>
                  <a:lnTo>
                    <a:pt x="1933463" y="0"/>
                  </a:lnTo>
                  <a:cubicBezTo>
                    <a:pt x="1947351" y="0"/>
                    <a:pt x="1960671" y="5517"/>
                    <a:pt x="1970491" y="15338"/>
                  </a:cubicBezTo>
                  <a:cubicBezTo>
                    <a:pt x="1980312" y="25158"/>
                    <a:pt x="1985829" y="38478"/>
                    <a:pt x="1985829" y="52366"/>
                  </a:cubicBezTo>
                  <a:lnTo>
                    <a:pt x="1985829" y="1978275"/>
                  </a:lnTo>
                  <a:cubicBezTo>
                    <a:pt x="1985829" y="2007196"/>
                    <a:pt x="1962384" y="2030641"/>
                    <a:pt x="1933463" y="2030641"/>
                  </a:cubicBezTo>
                  <a:lnTo>
                    <a:pt x="52366" y="2030641"/>
                  </a:lnTo>
                  <a:cubicBezTo>
                    <a:pt x="23445" y="2030641"/>
                    <a:pt x="0" y="2007196"/>
                    <a:pt x="0" y="1978275"/>
                  </a:cubicBezTo>
                  <a:lnTo>
                    <a:pt x="0" y="52366"/>
                  </a:lnTo>
                  <a:cubicBezTo>
                    <a:pt x="0" y="23445"/>
                    <a:pt x="23445" y="0"/>
                    <a:pt x="52366" y="0"/>
                  </a:cubicBezTo>
                  <a:close/>
                </a:path>
              </a:pathLst>
            </a:custGeom>
            <a:gradFill rotWithShape="true">
              <a:gsLst>
                <a:gs pos="0">
                  <a:srgbClr val="5DE0E6">
                    <a:alpha val="74000"/>
                  </a:srgbClr>
                </a:gs>
                <a:gs pos="100000">
                  <a:srgbClr val="004AAD">
                    <a:alpha val="74000"/>
                  </a:srgbClr>
                </a:gs>
              </a:gsLst>
              <a:lin ang="0"/>
            </a:gradFill>
          </p:spPr>
        </p:sp>
        <p:sp>
          <p:nvSpPr>
            <p:cNvPr name="TextBox 7" id="7"/>
            <p:cNvSpPr txBox="true"/>
            <p:nvPr/>
          </p:nvSpPr>
          <p:spPr>
            <a:xfrm>
              <a:off x="0" y="-38100"/>
              <a:ext cx="1985829" cy="206874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10800000">
            <a:off x="12532795" y="0"/>
            <a:ext cx="5809906" cy="10476880"/>
          </a:xfrm>
          <a:custGeom>
            <a:avLst/>
            <a:gdLst/>
            <a:ahLst/>
            <a:cxnLst/>
            <a:rect r="r" b="b" t="t" l="l"/>
            <a:pathLst>
              <a:path h="10476880" w="5809906">
                <a:moveTo>
                  <a:pt x="0" y="0"/>
                </a:moveTo>
                <a:lnTo>
                  <a:pt x="5809906" y="0"/>
                </a:lnTo>
                <a:lnTo>
                  <a:pt x="5809906" y="10476880"/>
                </a:lnTo>
                <a:lnTo>
                  <a:pt x="0" y="104768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800100" y="9092127"/>
            <a:ext cx="1176117" cy="680429"/>
          </a:xfrm>
          <a:prstGeom prst="rect">
            <a:avLst/>
          </a:prstGeom>
        </p:spPr>
        <p:txBody>
          <a:bodyPr anchor="t" rtlCol="false" tIns="0" lIns="0" bIns="0" rIns="0">
            <a:spAutoFit/>
          </a:bodyPr>
          <a:lstStyle/>
          <a:p>
            <a:pPr algn="l">
              <a:lnSpc>
                <a:spcPts val="5546"/>
              </a:lnSpc>
            </a:pPr>
            <a:r>
              <a:rPr lang="en-US" sz="3961">
                <a:solidFill>
                  <a:srgbClr val="000000"/>
                </a:solidFill>
                <a:latin typeface="Glacial Indifference"/>
                <a:ea typeface="Glacial Indifference"/>
                <a:cs typeface="Glacial Indifference"/>
                <a:sym typeface="Glacial Indifference"/>
              </a:rPr>
              <a:t>6</a:t>
            </a:r>
          </a:p>
        </p:txBody>
      </p:sp>
      <p:sp>
        <p:nvSpPr>
          <p:cNvPr name="Freeform 10" id="10"/>
          <p:cNvSpPr/>
          <p:nvPr/>
        </p:nvSpPr>
        <p:spPr>
          <a:xfrm flipH="false" flipV="false" rot="0">
            <a:off x="-936163" y="5961831"/>
            <a:ext cx="17867948" cy="4845016"/>
          </a:xfrm>
          <a:custGeom>
            <a:avLst/>
            <a:gdLst/>
            <a:ahLst/>
            <a:cxnLst/>
            <a:rect r="r" b="b" t="t" l="l"/>
            <a:pathLst>
              <a:path h="4845016" w="17867948">
                <a:moveTo>
                  <a:pt x="0" y="0"/>
                </a:moveTo>
                <a:lnTo>
                  <a:pt x="17867948" y="0"/>
                </a:lnTo>
                <a:lnTo>
                  <a:pt x="17867948" y="4845016"/>
                </a:lnTo>
                <a:lnTo>
                  <a:pt x="0" y="4845016"/>
                </a:lnTo>
                <a:lnTo>
                  <a:pt x="0" y="0"/>
                </a:lnTo>
                <a:close/>
              </a:path>
            </a:pathLst>
          </a:custGeom>
          <a:blipFill>
            <a:blip r:embed="rId7">
              <a:alphaModFix amt="8999"/>
            </a:blip>
            <a:stretch>
              <a:fillRect l="0" t="0" r="-6162" b="0"/>
            </a:stretch>
          </a:blipFill>
        </p:spPr>
      </p:sp>
      <p:sp>
        <p:nvSpPr>
          <p:cNvPr name="TextBox 11" id="11"/>
          <p:cNvSpPr txBox="true"/>
          <p:nvPr/>
        </p:nvSpPr>
        <p:spPr>
          <a:xfrm rot="0">
            <a:off x="800100" y="348271"/>
            <a:ext cx="4325560" cy="680429"/>
          </a:xfrm>
          <a:prstGeom prst="rect">
            <a:avLst/>
          </a:prstGeom>
        </p:spPr>
        <p:txBody>
          <a:bodyPr anchor="t" rtlCol="false" tIns="0" lIns="0" bIns="0" rIns="0">
            <a:spAutoFit/>
          </a:bodyPr>
          <a:lstStyle/>
          <a:p>
            <a:pPr algn="l">
              <a:lnSpc>
                <a:spcPts val="5546"/>
              </a:lnSpc>
            </a:pPr>
            <a:r>
              <a:rPr lang="en-US" sz="3961" u="sng" b="true">
                <a:solidFill>
                  <a:srgbClr val="000000"/>
                </a:solidFill>
                <a:latin typeface="Glacial Indifference Bold"/>
                <a:ea typeface="Glacial Indifference Bold"/>
                <a:cs typeface="Glacial Indifference Bold"/>
                <a:sym typeface="Glacial Indifference Bold"/>
              </a:rPr>
              <a:t>le Script</a:t>
            </a:r>
          </a:p>
        </p:txBody>
      </p:sp>
      <p:sp>
        <p:nvSpPr>
          <p:cNvPr name="TextBox 12" id="12"/>
          <p:cNvSpPr txBox="true"/>
          <p:nvPr/>
        </p:nvSpPr>
        <p:spPr>
          <a:xfrm rot="0">
            <a:off x="2539263" y="2956725"/>
            <a:ext cx="6646721" cy="3921000"/>
          </a:xfrm>
          <a:prstGeom prst="rect">
            <a:avLst/>
          </a:prstGeom>
        </p:spPr>
        <p:txBody>
          <a:bodyPr anchor="t" rtlCol="false" tIns="0" lIns="0" bIns="0" rIns="0">
            <a:spAutoFit/>
          </a:bodyPr>
          <a:lstStyle/>
          <a:p>
            <a:pPr algn="l">
              <a:lnSpc>
                <a:spcPts val="5199"/>
              </a:lnSpc>
            </a:pPr>
            <a:r>
              <a:rPr lang="en-US" sz="3561" b="true">
                <a:solidFill>
                  <a:srgbClr val="000000"/>
                </a:solidFill>
                <a:latin typeface="Glacial Indifference Bold"/>
                <a:ea typeface="Glacial Indifference Bold"/>
                <a:cs typeface="Glacial Indifference Bold"/>
                <a:sym typeface="Glacial Indifference Bold"/>
              </a:rPr>
              <a:t>Un sript est un ensemble d'instructions ou de commandes écrites dans un langage de programmation. Il est interprété par un moteur de script ou un interpréteur.</a:t>
            </a:r>
          </a:p>
        </p:txBody>
      </p:sp>
      <p:sp>
        <p:nvSpPr>
          <p:cNvPr name="TextBox 13" id="13"/>
          <p:cNvSpPr txBox="true"/>
          <p:nvPr/>
        </p:nvSpPr>
        <p:spPr>
          <a:xfrm rot="0">
            <a:off x="1862020" y="1802837"/>
            <a:ext cx="8001207" cy="920783"/>
          </a:xfrm>
          <a:prstGeom prst="rect">
            <a:avLst/>
          </a:prstGeom>
        </p:spPr>
        <p:txBody>
          <a:bodyPr anchor="t" rtlCol="false" tIns="0" lIns="0" bIns="0" rIns="0">
            <a:spAutoFit/>
          </a:bodyPr>
          <a:lstStyle/>
          <a:p>
            <a:pPr algn="l">
              <a:lnSpc>
                <a:spcPts val="7523"/>
              </a:lnSpc>
            </a:pPr>
            <a:r>
              <a:rPr lang="en-US" sz="5373" b="true">
                <a:solidFill>
                  <a:srgbClr val="000000"/>
                </a:solidFill>
                <a:latin typeface="Glacial Indifference Bold"/>
                <a:ea typeface="Glacial Indifference Bold"/>
                <a:cs typeface="Glacial Indifference Bold"/>
                <a:sym typeface="Glacial Indifference Bold"/>
              </a:rPr>
              <a:t>Qu'est-ce que le Script ?</a:t>
            </a:r>
          </a:p>
        </p:txBody>
      </p:sp>
    </p:spTree>
  </p:cSld>
  <p:clrMapOvr>
    <a:masterClrMapping/>
  </p:clrMapOvr>
  <p:transition spd="fast">
    <p:cover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83162" y="1217492"/>
            <a:ext cx="3840644" cy="3840644"/>
          </a:xfrm>
          <a:custGeom>
            <a:avLst/>
            <a:gdLst/>
            <a:ahLst/>
            <a:cxnLst/>
            <a:rect r="r" b="b" t="t" l="l"/>
            <a:pathLst>
              <a:path h="3840644" w="3840644">
                <a:moveTo>
                  <a:pt x="0" y="0"/>
                </a:moveTo>
                <a:lnTo>
                  <a:pt x="3840644" y="0"/>
                </a:lnTo>
                <a:lnTo>
                  <a:pt x="3840644" y="3840644"/>
                </a:lnTo>
                <a:lnTo>
                  <a:pt x="0" y="3840644"/>
                </a:lnTo>
                <a:lnTo>
                  <a:pt x="0" y="0"/>
                </a:lnTo>
                <a:close/>
              </a:path>
            </a:pathLst>
          </a:custGeom>
          <a:blipFill>
            <a:blip r:embed="rId2">
              <a:alphaModFix amt="8999"/>
            </a:blip>
            <a:stretch>
              <a:fillRect l="0" t="0" r="0" b="0"/>
            </a:stretch>
          </a:blipFill>
        </p:spPr>
      </p:sp>
      <p:grpSp>
        <p:nvGrpSpPr>
          <p:cNvPr name="Group 3" id="3"/>
          <p:cNvGrpSpPr>
            <a:grpSpLocks noChangeAspect="true"/>
          </p:cNvGrpSpPr>
          <p:nvPr/>
        </p:nvGrpSpPr>
        <p:grpSpPr>
          <a:xfrm rot="0">
            <a:off x="9797634" y="1652788"/>
            <a:ext cx="3100405" cy="3204179"/>
            <a:chOff x="0" y="0"/>
            <a:chExt cx="6362700" cy="6575666"/>
          </a:xfrm>
        </p:grpSpPr>
        <p:sp>
          <p:nvSpPr>
            <p:cNvPr name="Freeform 4" id="4"/>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Freeform 5" id="5"/>
          <p:cNvSpPr/>
          <p:nvPr/>
        </p:nvSpPr>
        <p:spPr>
          <a:xfrm flipH="false" flipV="false" rot="0">
            <a:off x="11911036" y="3137814"/>
            <a:ext cx="4497541" cy="4497541"/>
          </a:xfrm>
          <a:custGeom>
            <a:avLst/>
            <a:gdLst/>
            <a:ahLst/>
            <a:cxnLst/>
            <a:rect r="r" b="b" t="t" l="l"/>
            <a:pathLst>
              <a:path h="4497541" w="4497541">
                <a:moveTo>
                  <a:pt x="0" y="0"/>
                </a:moveTo>
                <a:lnTo>
                  <a:pt x="4497541" y="0"/>
                </a:lnTo>
                <a:lnTo>
                  <a:pt x="4497541" y="4497541"/>
                </a:lnTo>
                <a:lnTo>
                  <a:pt x="0" y="4497541"/>
                </a:lnTo>
                <a:lnTo>
                  <a:pt x="0" y="0"/>
                </a:lnTo>
                <a:close/>
              </a:path>
            </a:pathLst>
          </a:custGeom>
          <a:blipFill>
            <a:blip r:embed="rId2">
              <a:alphaModFix amt="8999"/>
            </a:blip>
            <a:stretch>
              <a:fillRect l="0" t="0" r="0" b="0"/>
            </a:stretch>
          </a:blipFill>
        </p:spPr>
      </p:sp>
      <p:grpSp>
        <p:nvGrpSpPr>
          <p:cNvPr name="Group 6" id="6"/>
          <p:cNvGrpSpPr>
            <a:grpSpLocks noChangeAspect="true"/>
          </p:cNvGrpSpPr>
          <p:nvPr/>
        </p:nvGrpSpPr>
        <p:grpSpPr>
          <a:xfrm rot="0">
            <a:off x="14814837" y="3104894"/>
            <a:ext cx="2525829" cy="2610371"/>
            <a:chOff x="0" y="0"/>
            <a:chExt cx="6362700" cy="6575666"/>
          </a:xfrm>
        </p:grpSpPr>
        <p:sp>
          <p:nvSpPr>
            <p:cNvPr name="Freeform 7" id="7"/>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solidFill>
              <a:srgbClr val="000000"/>
            </a:solidFill>
            <a:ln w="12700">
              <a:solidFill>
                <a:srgbClr val="000000"/>
              </a:solidFill>
            </a:ln>
          </p:spPr>
        </p:sp>
      </p:grpSp>
      <p:sp>
        <p:nvSpPr>
          <p:cNvPr name="Freeform 8" id="8"/>
          <p:cNvSpPr/>
          <p:nvPr/>
        </p:nvSpPr>
        <p:spPr>
          <a:xfrm flipH="false" flipV="false" rot="0">
            <a:off x="10807145" y="7125518"/>
            <a:ext cx="3840644" cy="3840644"/>
          </a:xfrm>
          <a:custGeom>
            <a:avLst/>
            <a:gdLst/>
            <a:ahLst/>
            <a:cxnLst/>
            <a:rect r="r" b="b" t="t" l="l"/>
            <a:pathLst>
              <a:path h="3840644" w="3840644">
                <a:moveTo>
                  <a:pt x="0" y="0"/>
                </a:moveTo>
                <a:lnTo>
                  <a:pt x="3840644" y="0"/>
                </a:lnTo>
                <a:lnTo>
                  <a:pt x="3840644" y="3840644"/>
                </a:lnTo>
                <a:lnTo>
                  <a:pt x="0" y="3840644"/>
                </a:lnTo>
                <a:lnTo>
                  <a:pt x="0" y="0"/>
                </a:lnTo>
                <a:close/>
              </a:path>
            </a:pathLst>
          </a:custGeom>
          <a:blipFill>
            <a:blip r:embed="rId2">
              <a:alphaModFix amt="8999"/>
            </a:blip>
            <a:stretch>
              <a:fillRect l="0" t="0" r="0" b="0"/>
            </a:stretch>
          </a:blipFill>
        </p:spPr>
      </p:sp>
      <p:grpSp>
        <p:nvGrpSpPr>
          <p:cNvPr name="Group 9" id="9"/>
          <p:cNvGrpSpPr/>
          <p:nvPr/>
        </p:nvGrpSpPr>
        <p:grpSpPr>
          <a:xfrm rot="-842120">
            <a:off x="15202872" y="7381931"/>
            <a:ext cx="2411411" cy="241141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842120">
            <a:off x="13799142" y="-284347"/>
            <a:ext cx="2031391" cy="20313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744899">
            <a:off x="-256610" y="5027985"/>
            <a:ext cx="19615571" cy="6573583"/>
          </a:xfrm>
          <a:custGeom>
            <a:avLst/>
            <a:gdLst/>
            <a:ahLst/>
            <a:cxnLst/>
            <a:rect r="r" b="b" t="t" l="l"/>
            <a:pathLst>
              <a:path h="6573583" w="19615571">
                <a:moveTo>
                  <a:pt x="0" y="0"/>
                </a:moveTo>
                <a:lnTo>
                  <a:pt x="19615571" y="0"/>
                </a:lnTo>
                <a:lnTo>
                  <a:pt x="19615571" y="6573583"/>
                </a:lnTo>
                <a:lnTo>
                  <a:pt x="0" y="6573583"/>
                </a:lnTo>
                <a:lnTo>
                  <a:pt x="0" y="0"/>
                </a:lnTo>
                <a:close/>
              </a:path>
            </a:pathLst>
          </a:custGeom>
          <a:blipFill>
            <a:blip r:embed="rId3">
              <a:alphaModFix amt="63000"/>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0" y="0"/>
            <a:ext cx="5704609" cy="10287000"/>
          </a:xfrm>
          <a:custGeom>
            <a:avLst/>
            <a:gdLst/>
            <a:ahLst/>
            <a:cxnLst/>
            <a:rect r="r" b="b" t="t" l="l"/>
            <a:pathLst>
              <a:path h="10287000" w="5704609">
                <a:moveTo>
                  <a:pt x="0" y="0"/>
                </a:moveTo>
                <a:lnTo>
                  <a:pt x="5704609" y="0"/>
                </a:lnTo>
                <a:lnTo>
                  <a:pt x="5704609" y="10287000"/>
                </a:lnTo>
                <a:lnTo>
                  <a:pt x="0" y="10287000"/>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AutoShape 17" id="17"/>
          <p:cNvSpPr/>
          <p:nvPr/>
        </p:nvSpPr>
        <p:spPr>
          <a:xfrm>
            <a:off x="800100" y="1217492"/>
            <a:ext cx="0" cy="7847397"/>
          </a:xfrm>
          <a:prstGeom prst="line">
            <a:avLst/>
          </a:prstGeom>
          <a:ln cap="flat" w="38100">
            <a:solidFill>
              <a:srgbClr val="000000"/>
            </a:solidFill>
            <a:prstDash val="solid"/>
            <a:headEnd type="none" len="sm" w="sm"/>
            <a:tailEnd type="none" len="sm" w="sm"/>
          </a:ln>
        </p:spPr>
      </p:sp>
      <p:sp>
        <p:nvSpPr>
          <p:cNvPr name="Freeform 18" id="18"/>
          <p:cNvSpPr/>
          <p:nvPr/>
        </p:nvSpPr>
        <p:spPr>
          <a:xfrm flipH="false" flipV="false" rot="0">
            <a:off x="-442386" y="2802157"/>
            <a:ext cx="7595656" cy="7595656"/>
          </a:xfrm>
          <a:custGeom>
            <a:avLst/>
            <a:gdLst/>
            <a:ahLst/>
            <a:cxnLst/>
            <a:rect r="r" b="b" t="t" l="l"/>
            <a:pathLst>
              <a:path h="7595656" w="7595656">
                <a:moveTo>
                  <a:pt x="0" y="0"/>
                </a:moveTo>
                <a:lnTo>
                  <a:pt x="7595656" y="0"/>
                </a:lnTo>
                <a:lnTo>
                  <a:pt x="7595656" y="7595655"/>
                </a:lnTo>
                <a:lnTo>
                  <a:pt x="0" y="75956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2991577" y="8118991"/>
            <a:ext cx="10100287" cy="1851719"/>
          </a:xfrm>
          <a:custGeom>
            <a:avLst/>
            <a:gdLst/>
            <a:ahLst/>
            <a:cxnLst/>
            <a:rect r="r" b="b" t="t" l="l"/>
            <a:pathLst>
              <a:path h="1851719" w="10100287">
                <a:moveTo>
                  <a:pt x="0" y="0"/>
                </a:moveTo>
                <a:lnTo>
                  <a:pt x="10100287" y="0"/>
                </a:lnTo>
                <a:lnTo>
                  <a:pt x="10100287" y="1851719"/>
                </a:lnTo>
                <a:lnTo>
                  <a:pt x="0" y="1851719"/>
                </a:lnTo>
                <a:lnTo>
                  <a:pt x="0" y="0"/>
                </a:lnTo>
                <a:close/>
              </a:path>
            </a:pathLst>
          </a:custGeom>
          <a:blipFill>
            <a:blip r:embed="rId9"/>
            <a:stretch>
              <a:fillRect l="0" t="0" r="0" b="0"/>
            </a:stretch>
          </a:blipFill>
        </p:spPr>
      </p:sp>
      <p:sp>
        <p:nvSpPr>
          <p:cNvPr name="TextBox 20" id="20"/>
          <p:cNvSpPr txBox="true"/>
          <p:nvPr/>
        </p:nvSpPr>
        <p:spPr>
          <a:xfrm rot="0">
            <a:off x="800100" y="348271"/>
            <a:ext cx="12291764" cy="680429"/>
          </a:xfrm>
          <a:prstGeom prst="rect">
            <a:avLst/>
          </a:prstGeom>
        </p:spPr>
        <p:txBody>
          <a:bodyPr anchor="t" rtlCol="false" tIns="0" lIns="0" bIns="0" rIns="0">
            <a:spAutoFit/>
          </a:bodyPr>
          <a:lstStyle/>
          <a:p>
            <a:pPr algn="l">
              <a:lnSpc>
                <a:spcPts val="5546"/>
              </a:lnSpc>
            </a:pPr>
            <a:r>
              <a:rPr lang="en-US" sz="3961" u="sng" b="true">
                <a:solidFill>
                  <a:srgbClr val="000000"/>
                </a:solidFill>
                <a:latin typeface="Glacial Indifference Bold"/>
                <a:ea typeface="Glacial Indifference Bold"/>
                <a:cs typeface="Glacial Indifference Bold"/>
                <a:sym typeface="Glacial Indifference Bold"/>
              </a:rPr>
              <a:t>Comment attribuer des couleurs au textes en Bash ?</a:t>
            </a:r>
          </a:p>
        </p:txBody>
      </p:sp>
      <p:sp>
        <p:nvSpPr>
          <p:cNvPr name="TextBox 21" id="21"/>
          <p:cNvSpPr txBox="true"/>
          <p:nvPr/>
        </p:nvSpPr>
        <p:spPr>
          <a:xfrm rot="0">
            <a:off x="800100" y="9092127"/>
            <a:ext cx="1176117" cy="680429"/>
          </a:xfrm>
          <a:prstGeom prst="rect">
            <a:avLst/>
          </a:prstGeom>
        </p:spPr>
        <p:txBody>
          <a:bodyPr anchor="t" rtlCol="false" tIns="0" lIns="0" bIns="0" rIns="0">
            <a:spAutoFit/>
          </a:bodyPr>
          <a:lstStyle/>
          <a:p>
            <a:pPr algn="l">
              <a:lnSpc>
                <a:spcPts val="5546"/>
              </a:lnSpc>
            </a:pPr>
            <a:r>
              <a:rPr lang="en-US" sz="3961">
                <a:solidFill>
                  <a:srgbClr val="000000"/>
                </a:solidFill>
                <a:latin typeface="Glacial Indifference"/>
                <a:ea typeface="Glacial Indifference"/>
                <a:cs typeface="Glacial Indifference"/>
                <a:sym typeface="Glacial Indifference"/>
              </a:rPr>
              <a:t>7</a:t>
            </a:r>
          </a:p>
        </p:txBody>
      </p:sp>
      <p:sp>
        <p:nvSpPr>
          <p:cNvPr name="TextBox 22" id="22"/>
          <p:cNvSpPr txBox="true"/>
          <p:nvPr/>
        </p:nvSpPr>
        <p:spPr>
          <a:xfrm rot="0">
            <a:off x="1568256" y="1299394"/>
            <a:ext cx="2568098" cy="630587"/>
          </a:xfrm>
          <a:prstGeom prst="rect">
            <a:avLst/>
          </a:prstGeom>
        </p:spPr>
        <p:txBody>
          <a:bodyPr anchor="t" rtlCol="false" tIns="0" lIns="0" bIns="0" rIns="0">
            <a:spAutoFit/>
          </a:bodyPr>
          <a:lstStyle/>
          <a:p>
            <a:pPr algn="l">
              <a:lnSpc>
                <a:spcPts val="5143"/>
              </a:lnSpc>
            </a:pPr>
            <a:r>
              <a:rPr lang="en-US" sz="3673" b="true">
                <a:solidFill>
                  <a:srgbClr val="000000"/>
                </a:solidFill>
                <a:latin typeface="Glacial Indifference Bold"/>
                <a:ea typeface="Glacial Indifference Bold"/>
                <a:cs typeface="Glacial Indifference Bold"/>
                <a:sym typeface="Glacial Indifference Bold"/>
              </a:rPr>
              <a:t>Explication</a:t>
            </a:r>
          </a:p>
        </p:txBody>
      </p:sp>
      <p:sp>
        <p:nvSpPr>
          <p:cNvPr name="TextBox 23" id="23"/>
          <p:cNvSpPr txBox="true"/>
          <p:nvPr/>
        </p:nvSpPr>
        <p:spPr>
          <a:xfrm rot="0">
            <a:off x="1439551" y="2129010"/>
            <a:ext cx="8111624" cy="5704231"/>
          </a:xfrm>
          <a:prstGeom prst="rect">
            <a:avLst/>
          </a:prstGeom>
        </p:spPr>
        <p:txBody>
          <a:bodyPr anchor="t" rtlCol="false" tIns="0" lIns="0" bIns="0" rIns="0">
            <a:spAutoFit/>
          </a:bodyPr>
          <a:lstStyle/>
          <a:p>
            <a:pPr algn="l">
              <a:lnSpc>
                <a:spcPts val="4386"/>
              </a:lnSpc>
            </a:pPr>
            <a:r>
              <a:rPr lang="en-US" sz="2867" b="true">
                <a:solidFill>
                  <a:srgbClr val="000000"/>
                </a:solidFill>
                <a:latin typeface="Glacial Indifference Bold"/>
                <a:ea typeface="Glacial Indifference Bold"/>
                <a:cs typeface="Glacial Indifference Bold"/>
                <a:sym typeface="Glacial Indifference Bold"/>
              </a:rPr>
              <a:t>Les séquences d'échappement ANSI sont des codes qui contrôlent le formatage du texte dans les terminaux. Ces séquences commencent par le caractère d'échappement (</a:t>
            </a:r>
            <a:r>
              <a:rPr lang="en-US" sz="2867" b="true">
                <a:solidFill>
                  <a:srgbClr val="FF0000"/>
                </a:solidFill>
                <a:latin typeface="Glacial Indifference Bold"/>
                <a:ea typeface="Glacial Indifference Bold"/>
                <a:cs typeface="Glacial Indifference Bold"/>
                <a:sym typeface="Glacial Indifference Bold"/>
              </a:rPr>
              <a:t> \033 ou \e )</a:t>
            </a:r>
            <a:r>
              <a:rPr lang="en-US" sz="2867" b="true">
                <a:solidFill>
                  <a:srgbClr val="000000"/>
                </a:solidFill>
                <a:latin typeface="Glacial Indifference Bold"/>
                <a:ea typeface="Glacial Indifference Bold"/>
                <a:cs typeface="Glacial Indifference Bold"/>
                <a:sym typeface="Glacial Indifference Bold"/>
              </a:rPr>
              <a:t> suivi de crochets et de nombres pour les couleurs.</a:t>
            </a:r>
          </a:p>
          <a:p>
            <a:pPr algn="l">
              <a:lnSpc>
                <a:spcPts val="3039"/>
              </a:lnSpc>
            </a:pPr>
          </a:p>
          <a:p>
            <a:pPr algn="l">
              <a:lnSpc>
                <a:spcPts val="4014"/>
              </a:lnSpc>
            </a:pPr>
            <a:r>
              <a:rPr lang="en-US" sz="2867" b="true">
                <a:solidFill>
                  <a:srgbClr val="000000"/>
                </a:solidFill>
                <a:latin typeface="Glacial Indifference Bold"/>
                <a:ea typeface="Glacial Indifference Bold"/>
                <a:cs typeface="Glacial Indifference Bold"/>
                <a:sym typeface="Glacial Indifference Bold"/>
              </a:rPr>
              <a:t> Ici, </a:t>
            </a:r>
            <a:r>
              <a:rPr lang="en-US" sz="2867" b="true">
                <a:solidFill>
                  <a:srgbClr val="FF0000"/>
                </a:solidFill>
                <a:latin typeface="Glacial Indifference Bold"/>
                <a:ea typeface="Glacial Indifference Bold"/>
                <a:cs typeface="Glacial Indifference Bold"/>
                <a:sym typeface="Glacial Indifference Bold"/>
              </a:rPr>
              <a:t>\e[31m</a:t>
            </a:r>
            <a:r>
              <a:rPr lang="en-US" sz="2867" b="true">
                <a:solidFill>
                  <a:srgbClr val="000000"/>
                </a:solidFill>
                <a:latin typeface="Glacial Indifference Bold"/>
                <a:ea typeface="Glacial Indifference Bold"/>
                <a:cs typeface="Glacial Indifference Bold"/>
                <a:sym typeface="Glacial Indifference Bold"/>
              </a:rPr>
              <a:t> définit la couleur sur le rouge et </a:t>
            </a:r>
            <a:r>
              <a:rPr lang="en-US" sz="2867" b="true">
                <a:solidFill>
                  <a:srgbClr val="FF0000"/>
                </a:solidFill>
                <a:latin typeface="Glacial Indifference Bold"/>
                <a:ea typeface="Glacial Indifference Bold"/>
                <a:cs typeface="Glacial Indifference Bold"/>
                <a:sym typeface="Glacial Indifference Bold"/>
              </a:rPr>
              <a:t>\e[0m</a:t>
            </a:r>
            <a:r>
              <a:rPr lang="en-US" sz="2867" b="true">
                <a:solidFill>
                  <a:srgbClr val="000000"/>
                </a:solidFill>
                <a:latin typeface="Glacial Indifference Bold"/>
                <a:ea typeface="Glacial Indifference Bold"/>
                <a:cs typeface="Glacial Indifference Bold"/>
                <a:sym typeface="Glacial Indifference Bold"/>
              </a:rPr>
              <a:t> réinitialise la couleur par défaut. Vous pouvez remplacer </a:t>
            </a:r>
            <a:r>
              <a:rPr lang="en-US" sz="2867" b="true">
                <a:solidFill>
                  <a:srgbClr val="FF0000"/>
                </a:solidFill>
                <a:latin typeface="Glacial Indifference Bold"/>
                <a:ea typeface="Glacial Indifference Bold"/>
                <a:cs typeface="Glacial Indifference Bold"/>
                <a:sym typeface="Glacial Indifference Bold"/>
              </a:rPr>
              <a:t>31 </a:t>
            </a:r>
            <a:r>
              <a:rPr lang="en-US" sz="2867" b="true">
                <a:solidFill>
                  <a:srgbClr val="000000"/>
                </a:solidFill>
                <a:latin typeface="Glacial Indifference Bold"/>
                <a:ea typeface="Glacial Indifference Bold"/>
                <a:cs typeface="Glacial Indifference Bold"/>
                <a:sym typeface="Glacial Indifference Bold"/>
              </a:rPr>
              <a:t>par d'autres codes de couleur ANSI pour différentes couleurs.</a:t>
            </a:r>
          </a:p>
        </p:txBody>
      </p:sp>
      <p:sp>
        <p:nvSpPr>
          <p:cNvPr name="TextBox 24" id="24"/>
          <p:cNvSpPr txBox="true"/>
          <p:nvPr/>
        </p:nvSpPr>
        <p:spPr>
          <a:xfrm rot="0">
            <a:off x="1854639" y="8152153"/>
            <a:ext cx="2568098" cy="630587"/>
          </a:xfrm>
          <a:prstGeom prst="rect">
            <a:avLst/>
          </a:prstGeom>
        </p:spPr>
        <p:txBody>
          <a:bodyPr anchor="t" rtlCol="false" tIns="0" lIns="0" bIns="0" rIns="0">
            <a:spAutoFit/>
          </a:bodyPr>
          <a:lstStyle/>
          <a:p>
            <a:pPr algn="l">
              <a:lnSpc>
                <a:spcPts val="5143"/>
              </a:lnSpc>
            </a:pPr>
            <a:r>
              <a:rPr lang="en-US" sz="3673" b="true">
                <a:solidFill>
                  <a:srgbClr val="000000"/>
                </a:solidFill>
                <a:latin typeface="Glacial Indifference Bold"/>
                <a:ea typeface="Glacial Indifference Bold"/>
                <a:cs typeface="Glacial Indifference Bold"/>
                <a:sym typeface="Glacial Indifference Bold"/>
              </a:rPr>
              <a:t>Ex.: </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83162" y="1217492"/>
            <a:ext cx="3840644" cy="3840644"/>
          </a:xfrm>
          <a:custGeom>
            <a:avLst/>
            <a:gdLst/>
            <a:ahLst/>
            <a:cxnLst/>
            <a:rect r="r" b="b" t="t" l="l"/>
            <a:pathLst>
              <a:path h="3840644" w="3840644">
                <a:moveTo>
                  <a:pt x="0" y="0"/>
                </a:moveTo>
                <a:lnTo>
                  <a:pt x="3840644" y="0"/>
                </a:lnTo>
                <a:lnTo>
                  <a:pt x="3840644" y="3840644"/>
                </a:lnTo>
                <a:lnTo>
                  <a:pt x="0" y="3840644"/>
                </a:lnTo>
                <a:lnTo>
                  <a:pt x="0" y="0"/>
                </a:lnTo>
                <a:close/>
              </a:path>
            </a:pathLst>
          </a:custGeom>
          <a:blipFill>
            <a:blip r:embed="rId2">
              <a:alphaModFix amt="8999"/>
            </a:blip>
            <a:stretch>
              <a:fillRect l="0" t="0" r="0" b="0"/>
            </a:stretch>
          </a:blipFill>
        </p:spPr>
      </p:sp>
      <p:grpSp>
        <p:nvGrpSpPr>
          <p:cNvPr name="Group 3" id="3"/>
          <p:cNvGrpSpPr>
            <a:grpSpLocks noChangeAspect="true"/>
          </p:cNvGrpSpPr>
          <p:nvPr/>
        </p:nvGrpSpPr>
        <p:grpSpPr>
          <a:xfrm rot="0">
            <a:off x="9797634" y="1652788"/>
            <a:ext cx="3100405" cy="3204179"/>
            <a:chOff x="0" y="0"/>
            <a:chExt cx="6362700" cy="6575666"/>
          </a:xfrm>
        </p:grpSpPr>
        <p:sp>
          <p:nvSpPr>
            <p:cNvPr name="Freeform 4" id="4"/>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Freeform 5" id="5"/>
          <p:cNvSpPr/>
          <p:nvPr/>
        </p:nvSpPr>
        <p:spPr>
          <a:xfrm flipH="false" flipV="false" rot="0">
            <a:off x="11911036" y="3137814"/>
            <a:ext cx="4497541" cy="4497541"/>
          </a:xfrm>
          <a:custGeom>
            <a:avLst/>
            <a:gdLst/>
            <a:ahLst/>
            <a:cxnLst/>
            <a:rect r="r" b="b" t="t" l="l"/>
            <a:pathLst>
              <a:path h="4497541" w="4497541">
                <a:moveTo>
                  <a:pt x="0" y="0"/>
                </a:moveTo>
                <a:lnTo>
                  <a:pt x="4497541" y="0"/>
                </a:lnTo>
                <a:lnTo>
                  <a:pt x="4497541" y="4497541"/>
                </a:lnTo>
                <a:lnTo>
                  <a:pt x="0" y="4497541"/>
                </a:lnTo>
                <a:lnTo>
                  <a:pt x="0" y="0"/>
                </a:lnTo>
                <a:close/>
              </a:path>
            </a:pathLst>
          </a:custGeom>
          <a:blipFill>
            <a:blip r:embed="rId2">
              <a:alphaModFix amt="8999"/>
            </a:blip>
            <a:stretch>
              <a:fillRect l="0" t="0" r="0" b="0"/>
            </a:stretch>
          </a:blipFill>
        </p:spPr>
      </p:sp>
      <p:grpSp>
        <p:nvGrpSpPr>
          <p:cNvPr name="Group 6" id="6"/>
          <p:cNvGrpSpPr>
            <a:grpSpLocks noChangeAspect="true"/>
          </p:cNvGrpSpPr>
          <p:nvPr/>
        </p:nvGrpSpPr>
        <p:grpSpPr>
          <a:xfrm rot="0">
            <a:off x="14814837" y="3104894"/>
            <a:ext cx="2525829" cy="2610371"/>
            <a:chOff x="0" y="0"/>
            <a:chExt cx="6362700" cy="6575666"/>
          </a:xfrm>
        </p:grpSpPr>
        <p:sp>
          <p:nvSpPr>
            <p:cNvPr name="Freeform 7" id="7"/>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solidFill>
              <a:srgbClr val="000000"/>
            </a:solidFill>
            <a:ln w="12700">
              <a:solidFill>
                <a:srgbClr val="000000"/>
              </a:solidFill>
            </a:ln>
          </p:spPr>
        </p:sp>
      </p:grpSp>
      <p:sp>
        <p:nvSpPr>
          <p:cNvPr name="Freeform 8" id="8"/>
          <p:cNvSpPr/>
          <p:nvPr/>
        </p:nvSpPr>
        <p:spPr>
          <a:xfrm flipH="false" flipV="false" rot="0">
            <a:off x="10807145" y="7125518"/>
            <a:ext cx="3840644" cy="3840644"/>
          </a:xfrm>
          <a:custGeom>
            <a:avLst/>
            <a:gdLst/>
            <a:ahLst/>
            <a:cxnLst/>
            <a:rect r="r" b="b" t="t" l="l"/>
            <a:pathLst>
              <a:path h="3840644" w="3840644">
                <a:moveTo>
                  <a:pt x="0" y="0"/>
                </a:moveTo>
                <a:lnTo>
                  <a:pt x="3840644" y="0"/>
                </a:lnTo>
                <a:lnTo>
                  <a:pt x="3840644" y="3840644"/>
                </a:lnTo>
                <a:lnTo>
                  <a:pt x="0" y="3840644"/>
                </a:lnTo>
                <a:lnTo>
                  <a:pt x="0" y="0"/>
                </a:lnTo>
                <a:close/>
              </a:path>
            </a:pathLst>
          </a:custGeom>
          <a:blipFill>
            <a:blip r:embed="rId2">
              <a:alphaModFix amt="8999"/>
            </a:blip>
            <a:stretch>
              <a:fillRect l="0" t="0" r="0" b="0"/>
            </a:stretch>
          </a:blipFill>
        </p:spPr>
      </p:sp>
      <p:grpSp>
        <p:nvGrpSpPr>
          <p:cNvPr name="Group 9" id="9"/>
          <p:cNvGrpSpPr/>
          <p:nvPr/>
        </p:nvGrpSpPr>
        <p:grpSpPr>
          <a:xfrm rot="-842120">
            <a:off x="15202872" y="7381931"/>
            <a:ext cx="2411411" cy="241141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842120">
            <a:off x="13799142" y="-284347"/>
            <a:ext cx="2031391" cy="20313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744899">
            <a:off x="-256610" y="5027985"/>
            <a:ext cx="19615571" cy="6573583"/>
          </a:xfrm>
          <a:custGeom>
            <a:avLst/>
            <a:gdLst/>
            <a:ahLst/>
            <a:cxnLst/>
            <a:rect r="r" b="b" t="t" l="l"/>
            <a:pathLst>
              <a:path h="6573583" w="19615571">
                <a:moveTo>
                  <a:pt x="0" y="0"/>
                </a:moveTo>
                <a:lnTo>
                  <a:pt x="19615571" y="0"/>
                </a:lnTo>
                <a:lnTo>
                  <a:pt x="19615571" y="6573583"/>
                </a:lnTo>
                <a:lnTo>
                  <a:pt x="0" y="6573583"/>
                </a:lnTo>
                <a:lnTo>
                  <a:pt x="0" y="0"/>
                </a:lnTo>
                <a:close/>
              </a:path>
            </a:pathLst>
          </a:custGeom>
          <a:blipFill>
            <a:blip r:embed="rId3">
              <a:alphaModFix amt="63000"/>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0" y="0"/>
            <a:ext cx="5704609" cy="10287000"/>
          </a:xfrm>
          <a:custGeom>
            <a:avLst/>
            <a:gdLst/>
            <a:ahLst/>
            <a:cxnLst/>
            <a:rect r="r" b="b" t="t" l="l"/>
            <a:pathLst>
              <a:path h="10287000" w="5704609">
                <a:moveTo>
                  <a:pt x="0" y="0"/>
                </a:moveTo>
                <a:lnTo>
                  <a:pt x="5704609" y="0"/>
                </a:lnTo>
                <a:lnTo>
                  <a:pt x="5704609" y="10287000"/>
                </a:lnTo>
                <a:lnTo>
                  <a:pt x="0" y="10287000"/>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AutoShape 17" id="17"/>
          <p:cNvSpPr/>
          <p:nvPr/>
        </p:nvSpPr>
        <p:spPr>
          <a:xfrm>
            <a:off x="800100" y="1217492"/>
            <a:ext cx="0" cy="7847397"/>
          </a:xfrm>
          <a:prstGeom prst="line">
            <a:avLst/>
          </a:prstGeom>
          <a:ln cap="flat" w="38100">
            <a:solidFill>
              <a:srgbClr val="000000"/>
            </a:solidFill>
            <a:prstDash val="solid"/>
            <a:headEnd type="none" len="sm" w="sm"/>
            <a:tailEnd type="none" len="sm" w="sm"/>
          </a:ln>
        </p:spPr>
      </p:sp>
      <p:sp>
        <p:nvSpPr>
          <p:cNvPr name="Freeform 18" id="18"/>
          <p:cNvSpPr/>
          <p:nvPr/>
        </p:nvSpPr>
        <p:spPr>
          <a:xfrm flipH="false" flipV="false" rot="0">
            <a:off x="-442386" y="2802157"/>
            <a:ext cx="7595656" cy="7595656"/>
          </a:xfrm>
          <a:custGeom>
            <a:avLst/>
            <a:gdLst/>
            <a:ahLst/>
            <a:cxnLst/>
            <a:rect r="r" b="b" t="t" l="l"/>
            <a:pathLst>
              <a:path h="7595656" w="7595656">
                <a:moveTo>
                  <a:pt x="0" y="0"/>
                </a:moveTo>
                <a:lnTo>
                  <a:pt x="7595656" y="0"/>
                </a:lnTo>
                <a:lnTo>
                  <a:pt x="7595656" y="7595655"/>
                </a:lnTo>
                <a:lnTo>
                  <a:pt x="0" y="75956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868042" y="4099359"/>
            <a:ext cx="15050855" cy="5078493"/>
          </a:xfrm>
          <a:custGeom>
            <a:avLst/>
            <a:gdLst/>
            <a:ahLst/>
            <a:cxnLst/>
            <a:rect r="r" b="b" t="t" l="l"/>
            <a:pathLst>
              <a:path h="5078493" w="15050855">
                <a:moveTo>
                  <a:pt x="0" y="0"/>
                </a:moveTo>
                <a:lnTo>
                  <a:pt x="15050855" y="0"/>
                </a:lnTo>
                <a:lnTo>
                  <a:pt x="15050855" y="5078493"/>
                </a:lnTo>
                <a:lnTo>
                  <a:pt x="0" y="5078493"/>
                </a:lnTo>
                <a:lnTo>
                  <a:pt x="0" y="0"/>
                </a:lnTo>
                <a:close/>
              </a:path>
            </a:pathLst>
          </a:custGeom>
          <a:blipFill>
            <a:blip r:embed="rId9"/>
            <a:stretch>
              <a:fillRect l="0" t="0" r="-6107" b="-10586"/>
            </a:stretch>
          </a:blipFill>
        </p:spPr>
      </p:sp>
      <p:sp>
        <p:nvSpPr>
          <p:cNvPr name="TextBox 20" id="20"/>
          <p:cNvSpPr txBox="true"/>
          <p:nvPr/>
        </p:nvSpPr>
        <p:spPr>
          <a:xfrm rot="0">
            <a:off x="1868042" y="277033"/>
            <a:ext cx="12291764" cy="1375754"/>
          </a:xfrm>
          <a:prstGeom prst="rect">
            <a:avLst/>
          </a:prstGeom>
        </p:spPr>
        <p:txBody>
          <a:bodyPr anchor="t" rtlCol="false" tIns="0" lIns="0" bIns="0" rIns="0">
            <a:spAutoFit/>
          </a:bodyPr>
          <a:lstStyle/>
          <a:p>
            <a:pPr algn="l">
              <a:lnSpc>
                <a:spcPts val="5546"/>
              </a:lnSpc>
            </a:pPr>
            <a:r>
              <a:rPr lang="en-US" sz="3961" u="sng" b="true">
                <a:solidFill>
                  <a:srgbClr val="000000"/>
                </a:solidFill>
                <a:latin typeface="Glacial Indifference Bold"/>
                <a:ea typeface="Glacial Indifference Bold"/>
                <a:cs typeface="Glacial Indifference Bold"/>
                <a:sym typeface="Glacial Indifference Bold"/>
              </a:rPr>
              <a:t>Comment afficher une forme composée de caractère composé à l’aide d’un script?</a:t>
            </a:r>
          </a:p>
        </p:txBody>
      </p:sp>
      <p:sp>
        <p:nvSpPr>
          <p:cNvPr name="TextBox 21" id="21"/>
          <p:cNvSpPr txBox="true"/>
          <p:nvPr/>
        </p:nvSpPr>
        <p:spPr>
          <a:xfrm rot="0">
            <a:off x="800100" y="9092127"/>
            <a:ext cx="1176117" cy="680429"/>
          </a:xfrm>
          <a:prstGeom prst="rect">
            <a:avLst/>
          </a:prstGeom>
        </p:spPr>
        <p:txBody>
          <a:bodyPr anchor="t" rtlCol="false" tIns="0" lIns="0" bIns="0" rIns="0">
            <a:spAutoFit/>
          </a:bodyPr>
          <a:lstStyle/>
          <a:p>
            <a:pPr algn="l">
              <a:lnSpc>
                <a:spcPts val="5546"/>
              </a:lnSpc>
            </a:pPr>
            <a:r>
              <a:rPr lang="en-US" sz="3961">
                <a:solidFill>
                  <a:srgbClr val="000000"/>
                </a:solidFill>
                <a:latin typeface="Glacial Indifference"/>
                <a:ea typeface="Glacial Indifference"/>
                <a:cs typeface="Glacial Indifference"/>
                <a:sym typeface="Glacial Indifference"/>
              </a:rPr>
              <a:t>7</a:t>
            </a:r>
          </a:p>
        </p:txBody>
      </p:sp>
      <p:sp>
        <p:nvSpPr>
          <p:cNvPr name="TextBox 22" id="22"/>
          <p:cNvSpPr txBox="true"/>
          <p:nvPr/>
        </p:nvSpPr>
        <p:spPr>
          <a:xfrm rot="0">
            <a:off x="11347836" y="9182100"/>
            <a:ext cx="1853519" cy="630587"/>
          </a:xfrm>
          <a:prstGeom prst="rect">
            <a:avLst/>
          </a:prstGeom>
        </p:spPr>
        <p:txBody>
          <a:bodyPr anchor="t" rtlCol="false" tIns="0" lIns="0" bIns="0" rIns="0">
            <a:spAutoFit/>
          </a:bodyPr>
          <a:lstStyle/>
          <a:p>
            <a:pPr algn="l">
              <a:lnSpc>
                <a:spcPts val="5143"/>
              </a:lnSpc>
            </a:pPr>
            <a:r>
              <a:rPr lang="en-US" sz="3673" u="sng" b="true">
                <a:solidFill>
                  <a:srgbClr val="000000"/>
                </a:solidFill>
                <a:latin typeface="Glacial Indifference Bold"/>
                <a:ea typeface="Glacial Indifference Bold"/>
                <a:cs typeface="Glacial Indifference Bold"/>
                <a:sym typeface="Glacial Indifference Bold"/>
              </a:rPr>
              <a:t>suivant</a:t>
            </a:r>
          </a:p>
        </p:txBody>
      </p:sp>
      <p:sp>
        <p:nvSpPr>
          <p:cNvPr name="TextBox 23" id="23"/>
          <p:cNvSpPr txBox="true"/>
          <p:nvPr/>
        </p:nvSpPr>
        <p:spPr>
          <a:xfrm rot="0">
            <a:off x="1275804" y="2624290"/>
            <a:ext cx="2568098" cy="630587"/>
          </a:xfrm>
          <a:prstGeom prst="rect">
            <a:avLst/>
          </a:prstGeom>
        </p:spPr>
        <p:txBody>
          <a:bodyPr anchor="t" rtlCol="false" tIns="0" lIns="0" bIns="0" rIns="0">
            <a:spAutoFit/>
          </a:bodyPr>
          <a:lstStyle/>
          <a:p>
            <a:pPr algn="l">
              <a:lnSpc>
                <a:spcPts val="5143"/>
              </a:lnSpc>
            </a:pPr>
            <a:r>
              <a:rPr lang="en-US" sz="3673" b="true">
                <a:solidFill>
                  <a:srgbClr val="000000"/>
                </a:solidFill>
                <a:latin typeface="Glacial Indifference Bold"/>
                <a:ea typeface="Glacial Indifference Bold"/>
                <a:cs typeface="Glacial Indifference Bold"/>
                <a:sym typeface="Glacial Indifference Bold"/>
              </a:rPr>
              <a:t>Ex.: </a:t>
            </a:r>
          </a:p>
        </p:txBody>
      </p:sp>
      <p:sp>
        <p:nvSpPr>
          <p:cNvPr name="Freeform 24" id="24"/>
          <p:cNvSpPr/>
          <p:nvPr/>
        </p:nvSpPr>
        <p:spPr>
          <a:xfrm flipH="false" flipV="false" rot="0">
            <a:off x="2061266" y="2097845"/>
            <a:ext cx="14165469" cy="1408624"/>
          </a:xfrm>
          <a:custGeom>
            <a:avLst/>
            <a:gdLst/>
            <a:ahLst/>
            <a:cxnLst/>
            <a:rect r="r" b="b" t="t" l="l"/>
            <a:pathLst>
              <a:path h="1408624" w="14165469">
                <a:moveTo>
                  <a:pt x="0" y="0"/>
                </a:moveTo>
                <a:lnTo>
                  <a:pt x="14165468" y="0"/>
                </a:lnTo>
                <a:lnTo>
                  <a:pt x="14165468" y="1408623"/>
                </a:lnTo>
                <a:lnTo>
                  <a:pt x="0" y="1408623"/>
                </a:lnTo>
                <a:lnTo>
                  <a:pt x="0" y="0"/>
                </a:lnTo>
                <a:close/>
              </a:path>
            </a:pathLst>
          </a:custGeom>
          <a:blipFill>
            <a:blip r:embed="rId10"/>
            <a:stretch>
              <a:fillRect l="0" t="0" r="-5351" b="-53390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83162" y="1217492"/>
            <a:ext cx="3840644" cy="3840644"/>
          </a:xfrm>
          <a:custGeom>
            <a:avLst/>
            <a:gdLst/>
            <a:ahLst/>
            <a:cxnLst/>
            <a:rect r="r" b="b" t="t" l="l"/>
            <a:pathLst>
              <a:path h="3840644" w="3840644">
                <a:moveTo>
                  <a:pt x="0" y="0"/>
                </a:moveTo>
                <a:lnTo>
                  <a:pt x="3840644" y="0"/>
                </a:lnTo>
                <a:lnTo>
                  <a:pt x="3840644" y="3840644"/>
                </a:lnTo>
                <a:lnTo>
                  <a:pt x="0" y="3840644"/>
                </a:lnTo>
                <a:lnTo>
                  <a:pt x="0" y="0"/>
                </a:lnTo>
                <a:close/>
              </a:path>
            </a:pathLst>
          </a:custGeom>
          <a:blipFill>
            <a:blip r:embed="rId2">
              <a:alphaModFix amt="8999"/>
            </a:blip>
            <a:stretch>
              <a:fillRect l="0" t="0" r="0" b="0"/>
            </a:stretch>
          </a:blipFill>
        </p:spPr>
      </p:sp>
      <p:grpSp>
        <p:nvGrpSpPr>
          <p:cNvPr name="Group 3" id="3"/>
          <p:cNvGrpSpPr>
            <a:grpSpLocks noChangeAspect="true"/>
          </p:cNvGrpSpPr>
          <p:nvPr/>
        </p:nvGrpSpPr>
        <p:grpSpPr>
          <a:xfrm rot="0">
            <a:off x="9797634" y="1652788"/>
            <a:ext cx="3100405" cy="3204179"/>
            <a:chOff x="0" y="0"/>
            <a:chExt cx="6362700" cy="6575666"/>
          </a:xfrm>
        </p:grpSpPr>
        <p:sp>
          <p:nvSpPr>
            <p:cNvPr name="Freeform 4" id="4"/>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Freeform 5" id="5"/>
          <p:cNvSpPr/>
          <p:nvPr/>
        </p:nvSpPr>
        <p:spPr>
          <a:xfrm flipH="false" flipV="false" rot="0">
            <a:off x="11911036" y="3137814"/>
            <a:ext cx="4497541" cy="4497541"/>
          </a:xfrm>
          <a:custGeom>
            <a:avLst/>
            <a:gdLst/>
            <a:ahLst/>
            <a:cxnLst/>
            <a:rect r="r" b="b" t="t" l="l"/>
            <a:pathLst>
              <a:path h="4497541" w="4497541">
                <a:moveTo>
                  <a:pt x="0" y="0"/>
                </a:moveTo>
                <a:lnTo>
                  <a:pt x="4497541" y="0"/>
                </a:lnTo>
                <a:lnTo>
                  <a:pt x="4497541" y="4497541"/>
                </a:lnTo>
                <a:lnTo>
                  <a:pt x="0" y="4497541"/>
                </a:lnTo>
                <a:lnTo>
                  <a:pt x="0" y="0"/>
                </a:lnTo>
                <a:close/>
              </a:path>
            </a:pathLst>
          </a:custGeom>
          <a:blipFill>
            <a:blip r:embed="rId2">
              <a:alphaModFix amt="8999"/>
            </a:blip>
            <a:stretch>
              <a:fillRect l="0" t="0" r="0" b="0"/>
            </a:stretch>
          </a:blipFill>
        </p:spPr>
      </p:sp>
      <p:grpSp>
        <p:nvGrpSpPr>
          <p:cNvPr name="Group 6" id="6"/>
          <p:cNvGrpSpPr>
            <a:grpSpLocks noChangeAspect="true"/>
          </p:cNvGrpSpPr>
          <p:nvPr/>
        </p:nvGrpSpPr>
        <p:grpSpPr>
          <a:xfrm rot="0">
            <a:off x="14814837" y="3104894"/>
            <a:ext cx="2525829" cy="2610371"/>
            <a:chOff x="0" y="0"/>
            <a:chExt cx="6362700" cy="6575666"/>
          </a:xfrm>
        </p:grpSpPr>
        <p:sp>
          <p:nvSpPr>
            <p:cNvPr name="Freeform 7" id="7"/>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solidFill>
              <a:srgbClr val="000000"/>
            </a:solidFill>
            <a:ln w="12700">
              <a:solidFill>
                <a:srgbClr val="000000"/>
              </a:solidFill>
            </a:ln>
          </p:spPr>
        </p:sp>
      </p:grpSp>
      <p:sp>
        <p:nvSpPr>
          <p:cNvPr name="Freeform 8" id="8"/>
          <p:cNvSpPr/>
          <p:nvPr/>
        </p:nvSpPr>
        <p:spPr>
          <a:xfrm flipH="false" flipV="false" rot="0">
            <a:off x="10807145" y="7125518"/>
            <a:ext cx="3840644" cy="3840644"/>
          </a:xfrm>
          <a:custGeom>
            <a:avLst/>
            <a:gdLst/>
            <a:ahLst/>
            <a:cxnLst/>
            <a:rect r="r" b="b" t="t" l="l"/>
            <a:pathLst>
              <a:path h="3840644" w="3840644">
                <a:moveTo>
                  <a:pt x="0" y="0"/>
                </a:moveTo>
                <a:lnTo>
                  <a:pt x="3840644" y="0"/>
                </a:lnTo>
                <a:lnTo>
                  <a:pt x="3840644" y="3840644"/>
                </a:lnTo>
                <a:lnTo>
                  <a:pt x="0" y="3840644"/>
                </a:lnTo>
                <a:lnTo>
                  <a:pt x="0" y="0"/>
                </a:lnTo>
                <a:close/>
              </a:path>
            </a:pathLst>
          </a:custGeom>
          <a:blipFill>
            <a:blip r:embed="rId2">
              <a:alphaModFix amt="8999"/>
            </a:blip>
            <a:stretch>
              <a:fillRect l="0" t="0" r="0" b="0"/>
            </a:stretch>
          </a:blipFill>
        </p:spPr>
      </p:sp>
      <p:grpSp>
        <p:nvGrpSpPr>
          <p:cNvPr name="Group 9" id="9"/>
          <p:cNvGrpSpPr/>
          <p:nvPr/>
        </p:nvGrpSpPr>
        <p:grpSpPr>
          <a:xfrm rot="-842120">
            <a:off x="15202872" y="7381931"/>
            <a:ext cx="2411411" cy="241141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842120">
            <a:off x="13799142" y="-284347"/>
            <a:ext cx="2031391" cy="20313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744899">
            <a:off x="-256610" y="5027985"/>
            <a:ext cx="19615571" cy="6573583"/>
          </a:xfrm>
          <a:custGeom>
            <a:avLst/>
            <a:gdLst/>
            <a:ahLst/>
            <a:cxnLst/>
            <a:rect r="r" b="b" t="t" l="l"/>
            <a:pathLst>
              <a:path h="6573583" w="19615571">
                <a:moveTo>
                  <a:pt x="0" y="0"/>
                </a:moveTo>
                <a:lnTo>
                  <a:pt x="19615571" y="0"/>
                </a:lnTo>
                <a:lnTo>
                  <a:pt x="19615571" y="6573583"/>
                </a:lnTo>
                <a:lnTo>
                  <a:pt x="0" y="6573583"/>
                </a:lnTo>
                <a:lnTo>
                  <a:pt x="0" y="0"/>
                </a:lnTo>
                <a:close/>
              </a:path>
            </a:pathLst>
          </a:custGeom>
          <a:blipFill>
            <a:blip r:embed="rId3">
              <a:alphaModFix amt="63000"/>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0" y="0"/>
            <a:ext cx="5704609" cy="10287000"/>
          </a:xfrm>
          <a:custGeom>
            <a:avLst/>
            <a:gdLst/>
            <a:ahLst/>
            <a:cxnLst/>
            <a:rect r="r" b="b" t="t" l="l"/>
            <a:pathLst>
              <a:path h="10287000" w="5704609">
                <a:moveTo>
                  <a:pt x="0" y="0"/>
                </a:moveTo>
                <a:lnTo>
                  <a:pt x="5704609" y="0"/>
                </a:lnTo>
                <a:lnTo>
                  <a:pt x="5704609" y="10287000"/>
                </a:lnTo>
                <a:lnTo>
                  <a:pt x="0" y="10287000"/>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AutoShape 17" id="17"/>
          <p:cNvSpPr/>
          <p:nvPr/>
        </p:nvSpPr>
        <p:spPr>
          <a:xfrm>
            <a:off x="800100" y="1217492"/>
            <a:ext cx="0" cy="7847397"/>
          </a:xfrm>
          <a:prstGeom prst="line">
            <a:avLst/>
          </a:prstGeom>
          <a:ln cap="flat" w="38100">
            <a:solidFill>
              <a:srgbClr val="000000"/>
            </a:solidFill>
            <a:prstDash val="solid"/>
            <a:headEnd type="none" len="sm" w="sm"/>
            <a:tailEnd type="none" len="sm" w="sm"/>
          </a:ln>
        </p:spPr>
      </p:sp>
      <p:sp>
        <p:nvSpPr>
          <p:cNvPr name="Freeform 18" id="18"/>
          <p:cNvSpPr/>
          <p:nvPr/>
        </p:nvSpPr>
        <p:spPr>
          <a:xfrm flipH="false" flipV="false" rot="0">
            <a:off x="-442386" y="2802157"/>
            <a:ext cx="7595656" cy="7595656"/>
          </a:xfrm>
          <a:custGeom>
            <a:avLst/>
            <a:gdLst/>
            <a:ahLst/>
            <a:cxnLst/>
            <a:rect r="r" b="b" t="t" l="l"/>
            <a:pathLst>
              <a:path h="7595656" w="7595656">
                <a:moveTo>
                  <a:pt x="0" y="0"/>
                </a:moveTo>
                <a:lnTo>
                  <a:pt x="7595656" y="0"/>
                </a:lnTo>
                <a:lnTo>
                  <a:pt x="7595656" y="7595655"/>
                </a:lnTo>
                <a:lnTo>
                  <a:pt x="0" y="75956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868042" y="277033"/>
            <a:ext cx="12291764" cy="1375754"/>
          </a:xfrm>
          <a:prstGeom prst="rect">
            <a:avLst/>
          </a:prstGeom>
        </p:spPr>
        <p:txBody>
          <a:bodyPr anchor="t" rtlCol="false" tIns="0" lIns="0" bIns="0" rIns="0">
            <a:spAutoFit/>
          </a:bodyPr>
          <a:lstStyle/>
          <a:p>
            <a:pPr algn="l">
              <a:lnSpc>
                <a:spcPts val="5546"/>
              </a:lnSpc>
            </a:pPr>
            <a:r>
              <a:rPr lang="en-US" sz="3961" u="sng" b="true">
                <a:solidFill>
                  <a:srgbClr val="000000"/>
                </a:solidFill>
                <a:latin typeface="Glacial Indifference Bold"/>
                <a:ea typeface="Glacial Indifference Bold"/>
                <a:cs typeface="Glacial Indifference Bold"/>
                <a:sym typeface="Glacial Indifference Bold"/>
              </a:rPr>
              <a:t>Comment afficher une forme composée de caractère composé à l’aide d’un script?</a:t>
            </a:r>
          </a:p>
        </p:txBody>
      </p:sp>
      <p:sp>
        <p:nvSpPr>
          <p:cNvPr name="TextBox 20" id="20"/>
          <p:cNvSpPr txBox="true"/>
          <p:nvPr/>
        </p:nvSpPr>
        <p:spPr>
          <a:xfrm rot="0">
            <a:off x="800100" y="9092127"/>
            <a:ext cx="1176117" cy="680429"/>
          </a:xfrm>
          <a:prstGeom prst="rect">
            <a:avLst/>
          </a:prstGeom>
        </p:spPr>
        <p:txBody>
          <a:bodyPr anchor="t" rtlCol="false" tIns="0" lIns="0" bIns="0" rIns="0">
            <a:spAutoFit/>
          </a:bodyPr>
          <a:lstStyle/>
          <a:p>
            <a:pPr algn="l">
              <a:lnSpc>
                <a:spcPts val="5546"/>
              </a:lnSpc>
            </a:pPr>
            <a:r>
              <a:rPr lang="en-US" sz="3961">
                <a:solidFill>
                  <a:srgbClr val="000000"/>
                </a:solidFill>
                <a:latin typeface="Glacial Indifference"/>
                <a:ea typeface="Glacial Indifference"/>
                <a:cs typeface="Glacial Indifference"/>
                <a:sym typeface="Glacial Indifference"/>
              </a:rPr>
              <a:t>7</a:t>
            </a:r>
          </a:p>
        </p:txBody>
      </p:sp>
      <p:sp>
        <p:nvSpPr>
          <p:cNvPr name="TextBox 21" id="21"/>
          <p:cNvSpPr txBox="true"/>
          <p:nvPr/>
        </p:nvSpPr>
        <p:spPr>
          <a:xfrm rot="0">
            <a:off x="1275804" y="9399004"/>
            <a:ext cx="6617376" cy="630587"/>
          </a:xfrm>
          <a:prstGeom prst="rect">
            <a:avLst/>
          </a:prstGeom>
        </p:spPr>
        <p:txBody>
          <a:bodyPr anchor="t" rtlCol="false" tIns="0" lIns="0" bIns="0" rIns="0">
            <a:spAutoFit/>
          </a:bodyPr>
          <a:lstStyle/>
          <a:p>
            <a:pPr algn="l">
              <a:lnSpc>
                <a:spcPts val="5143"/>
              </a:lnSpc>
            </a:pPr>
            <a:r>
              <a:rPr lang="en-US" sz="3673" u="sng" b="true">
                <a:solidFill>
                  <a:srgbClr val="000000"/>
                </a:solidFill>
                <a:latin typeface="Glacial Indifference Bold"/>
                <a:ea typeface="Glacial Indifference Bold"/>
                <a:cs typeface="Glacial Indifference Bold"/>
                <a:sym typeface="Glacial Indifference Bold"/>
              </a:rPr>
              <a:t>Explication :</a:t>
            </a:r>
            <a:r>
              <a:rPr lang="en-US" sz="3673" b="true">
                <a:solidFill>
                  <a:srgbClr val="000000"/>
                </a:solidFill>
                <a:latin typeface="Glacial Indifference Bold"/>
                <a:ea typeface="Glacial Indifference Bold"/>
                <a:cs typeface="Glacial Indifference Bold"/>
                <a:sym typeface="Glacial Indifference Bold"/>
              </a:rPr>
              <a:t> Mr Daouda</a:t>
            </a:r>
          </a:p>
        </p:txBody>
      </p:sp>
      <p:sp>
        <p:nvSpPr>
          <p:cNvPr name="TextBox 22" id="22"/>
          <p:cNvSpPr txBox="true"/>
          <p:nvPr/>
        </p:nvSpPr>
        <p:spPr>
          <a:xfrm rot="0">
            <a:off x="1388158" y="1886848"/>
            <a:ext cx="10875381" cy="630587"/>
          </a:xfrm>
          <a:prstGeom prst="rect">
            <a:avLst/>
          </a:prstGeom>
        </p:spPr>
        <p:txBody>
          <a:bodyPr anchor="t" rtlCol="false" tIns="0" lIns="0" bIns="0" rIns="0">
            <a:spAutoFit/>
          </a:bodyPr>
          <a:lstStyle/>
          <a:p>
            <a:pPr algn="l">
              <a:lnSpc>
                <a:spcPts val="5143"/>
              </a:lnSpc>
            </a:pPr>
            <a:r>
              <a:rPr lang="en-US" sz="3673" b="true">
                <a:solidFill>
                  <a:srgbClr val="FF0000"/>
                </a:solidFill>
                <a:latin typeface="Glacial Indifference Bold"/>
                <a:ea typeface="Glacial Indifference Bold"/>
                <a:cs typeface="Glacial Indifference Bold"/>
                <a:sym typeface="Glacial Indifference Bold"/>
              </a:rPr>
              <a:t>./jamclorscript.sh  affiche size : (saisir un chiffre)</a:t>
            </a:r>
          </a:p>
        </p:txBody>
      </p:sp>
      <p:sp>
        <p:nvSpPr>
          <p:cNvPr name="Freeform 23" id="23"/>
          <p:cNvSpPr/>
          <p:nvPr/>
        </p:nvSpPr>
        <p:spPr>
          <a:xfrm flipH="false" flipV="false" rot="0">
            <a:off x="1868042" y="2802157"/>
            <a:ext cx="12633012" cy="6297238"/>
          </a:xfrm>
          <a:custGeom>
            <a:avLst/>
            <a:gdLst/>
            <a:ahLst/>
            <a:cxnLst/>
            <a:rect r="r" b="b" t="t" l="l"/>
            <a:pathLst>
              <a:path h="6297238" w="12633012">
                <a:moveTo>
                  <a:pt x="0" y="0"/>
                </a:moveTo>
                <a:lnTo>
                  <a:pt x="12633012" y="0"/>
                </a:lnTo>
                <a:lnTo>
                  <a:pt x="12633012" y="6297238"/>
                </a:lnTo>
                <a:lnTo>
                  <a:pt x="0" y="6297238"/>
                </a:lnTo>
                <a:lnTo>
                  <a:pt x="0" y="0"/>
                </a:lnTo>
                <a:close/>
              </a:path>
            </a:pathLst>
          </a:custGeom>
          <a:blipFill>
            <a:blip r:embed="rId9"/>
            <a:stretch>
              <a:fillRect l="0" t="-20032"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39364" y="1585749"/>
            <a:ext cx="2116338" cy="211633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42120">
            <a:off x="10049315" y="5200987"/>
            <a:ext cx="3863408" cy="38634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892656" y="5275643"/>
            <a:ext cx="10395344" cy="2779128"/>
          </a:xfrm>
          <a:prstGeom prst="rect">
            <a:avLst/>
          </a:prstGeom>
        </p:spPr>
        <p:txBody>
          <a:bodyPr anchor="t" rtlCol="false" tIns="0" lIns="0" bIns="0" rIns="0">
            <a:spAutoFit/>
          </a:bodyPr>
          <a:lstStyle/>
          <a:p>
            <a:pPr algn="l">
              <a:lnSpc>
                <a:spcPts val="22694"/>
              </a:lnSpc>
            </a:pPr>
            <a:r>
              <a:rPr lang="en-US" sz="16210" b="true">
                <a:solidFill>
                  <a:srgbClr val="000000"/>
                </a:solidFill>
                <a:latin typeface="Glacial Indifference Bold"/>
                <a:ea typeface="Glacial Indifference Bold"/>
                <a:cs typeface="Glacial Indifference Bold"/>
                <a:sym typeface="Glacial Indifference Bold"/>
              </a:rPr>
              <a:t>Attention</a:t>
            </a:r>
          </a:p>
        </p:txBody>
      </p:sp>
      <p:sp>
        <p:nvSpPr>
          <p:cNvPr name="TextBox 9" id="9"/>
          <p:cNvSpPr txBox="true"/>
          <p:nvPr/>
        </p:nvSpPr>
        <p:spPr>
          <a:xfrm rot="0">
            <a:off x="800100" y="2810839"/>
            <a:ext cx="15642692" cy="2779128"/>
          </a:xfrm>
          <a:prstGeom prst="rect">
            <a:avLst/>
          </a:prstGeom>
        </p:spPr>
        <p:txBody>
          <a:bodyPr anchor="t" rtlCol="false" tIns="0" lIns="0" bIns="0" rIns="0">
            <a:spAutoFit/>
          </a:bodyPr>
          <a:lstStyle/>
          <a:p>
            <a:pPr algn="r">
              <a:lnSpc>
                <a:spcPts val="22694"/>
              </a:lnSpc>
            </a:pPr>
            <a:r>
              <a:rPr lang="en-US" sz="16210">
                <a:solidFill>
                  <a:srgbClr val="000000"/>
                </a:solidFill>
                <a:latin typeface="Glacial Indifference"/>
                <a:ea typeface="Glacial Indifference"/>
                <a:cs typeface="Glacial Indifference"/>
                <a:sym typeface="Glacial Indifference"/>
              </a:rPr>
              <a:t>Merci pour votre</a:t>
            </a:r>
          </a:p>
        </p:txBody>
      </p:sp>
      <p:grpSp>
        <p:nvGrpSpPr>
          <p:cNvPr name="Group 10" id="10"/>
          <p:cNvGrpSpPr/>
          <p:nvPr/>
        </p:nvGrpSpPr>
        <p:grpSpPr>
          <a:xfrm rot="0">
            <a:off x="2283672" y="-870895"/>
            <a:ext cx="11633137" cy="11633137"/>
            <a:chOff x="0" y="0"/>
            <a:chExt cx="15510849" cy="15510849"/>
          </a:xfrm>
        </p:grpSpPr>
        <p:sp>
          <p:nvSpPr>
            <p:cNvPr name="Freeform 11" id="11"/>
            <p:cNvSpPr/>
            <p:nvPr/>
          </p:nvSpPr>
          <p:spPr>
            <a:xfrm flipH="false" flipV="false" rot="0">
              <a:off x="1814648" y="1646236"/>
              <a:ext cx="12745915" cy="12745915"/>
            </a:xfrm>
            <a:custGeom>
              <a:avLst/>
              <a:gdLst/>
              <a:ahLst/>
              <a:cxnLst/>
              <a:rect r="r" b="b" t="t" l="l"/>
              <a:pathLst>
                <a:path h="12745915" w="12745915">
                  <a:moveTo>
                    <a:pt x="0" y="0"/>
                  </a:moveTo>
                  <a:lnTo>
                    <a:pt x="12745915" y="0"/>
                  </a:lnTo>
                  <a:lnTo>
                    <a:pt x="12745915" y="12745915"/>
                  </a:lnTo>
                  <a:lnTo>
                    <a:pt x="0" y="12745915"/>
                  </a:lnTo>
                  <a:lnTo>
                    <a:pt x="0" y="0"/>
                  </a:lnTo>
                  <a:close/>
                </a:path>
              </a:pathLst>
            </a:custGeom>
            <a:blipFill>
              <a:blip r:embed="rId2">
                <a:alphaModFix amt="18000"/>
              </a:blip>
              <a:stretch>
                <a:fillRect l="0" t="0" r="0" b="0"/>
              </a:stretch>
            </a:blipFill>
          </p:spPr>
        </p:sp>
        <p:sp>
          <p:nvSpPr>
            <p:cNvPr name="Freeform 12" id="12"/>
            <p:cNvSpPr/>
            <p:nvPr/>
          </p:nvSpPr>
          <p:spPr>
            <a:xfrm flipH="false" flipV="false" rot="0">
              <a:off x="2916288" y="2532794"/>
              <a:ext cx="11382026" cy="11382026"/>
            </a:xfrm>
            <a:custGeom>
              <a:avLst/>
              <a:gdLst/>
              <a:ahLst/>
              <a:cxnLst/>
              <a:rect r="r" b="b" t="t" l="l"/>
              <a:pathLst>
                <a:path h="11382026" w="11382026">
                  <a:moveTo>
                    <a:pt x="0" y="0"/>
                  </a:moveTo>
                  <a:lnTo>
                    <a:pt x="11382027" y="0"/>
                  </a:lnTo>
                  <a:lnTo>
                    <a:pt x="11382027" y="11382026"/>
                  </a:lnTo>
                  <a:lnTo>
                    <a:pt x="0" y="11382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9030271">
              <a:off x="2064411" y="2064411"/>
              <a:ext cx="11382026" cy="11382026"/>
            </a:xfrm>
            <a:custGeom>
              <a:avLst/>
              <a:gdLst/>
              <a:ahLst/>
              <a:cxnLst/>
              <a:rect r="r" b="b" t="t" l="l"/>
              <a:pathLst>
                <a:path h="11382026" w="11382026">
                  <a:moveTo>
                    <a:pt x="0" y="0"/>
                  </a:moveTo>
                  <a:lnTo>
                    <a:pt x="11382027" y="0"/>
                  </a:lnTo>
                  <a:lnTo>
                    <a:pt x="11382027" y="11382027"/>
                  </a:lnTo>
                  <a:lnTo>
                    <a:pt x="0" y="113820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AutoShape 14" id="14"/>
          <p:cNvSpPr/>
          <p:nvPr/>
        </p:nvSpPr>
        <p:spPr>
          <a:xfrm>
            <a:off x="800100" y="1217492"/>
            <a:ext cx="0" cy="7847397"/>
          </a:xfrm>
          <a:prstGeom prst="line">
            <a:avLst/>
          </a:prstGeom>
          <a:ln cap="flat" w="38100">
            <a:solidFill>
              <a:srgbClr val="000000"/>
            </a:solidFill>
            <a:prstDash val="solid"/>
            <a:headEnd type="none" len="sm" w="sm"/>
            <a:tailEnd type="none" len="sm" w="sm"/>
          </a:ln>
        </p:spPr>
      </p:sp>
      <p:sp>
        <p:nvSpPr>
          <p:cNvPr name="TextBox 15" id="15"/>
          <p:cNvSpPr txBox="true"/>
          <p:nvPr/>
        </p:nvSpPr>
        <p:spPr>
          <a:xfrm rot="0">
            <a:off x="952500" y="500671"/>
            <a:ext cx="2754483" cy="680429"/>
          </a:xfrm>
          <a:prstGeom prst="rect">
            <a:avLst/>
          </a:prstGeom>
        </p:spPr>
        <p:txBody>
          <a:bodyPr anchor="t" rtlCol="false" tIns="0" lIns="0" bIns="0" rIns="0">
            <a:spAutoFit/>
          </a:bodyPr>
          <a:lstStyle/>
          <a:p>
            <a:pPr algn="l">
              <a:lnSpc>
                <a:spcPts val="5546"/>
              </a:lnSpc>
            </a:pPr>
            <a:r>
              <a:rPr lang="en-US" sz="3961" u="sng" b="true">
                <a:solidFill>
                  <a:srgbClr val="000000"/>
                </a:solidFill>
                <a:latin typeface="Glacial Indifference Bold"/>
                <a:ea typeface="Glacial Indifference Bold"/>
                <a:cs typeface="Glacial Indifference Bold"/>
                <a:sym typeface="Glacial Indifference Bold"/>
              </a:rPr>
              <a:t>17 oct 2023</a:t>
            </a:r>
          </a:p>
        </p:txBody>
      </p:sp>
      <p:sp>
        <p:nvSpPr>
          <p:cNvPr name="TextBox 16" id="16"/>
          <p:cNvSpPr txBox="true"/>
          <p:nvPr/>
        </p:nvSpPr>
        <p:spPr>
          <a:xfrm rot="0">
            <a:off x="952500" y="9273102"/>
            <a:ext cx="2879124" cy="416268"/>
          </a:xfrm>
          <a:prstGeom prst="rect">
            <a:avLst/>
          </a:prstGeom>
        </p:spPr>
        <p:txBody>
          <a:bodyPr anchor="t" rtlCol="false" tIns="0" lIns="0" bIns="0" rIns="0">
            <a:spAutoFit/>
          </a:bodyPr>
          <a:lstStyle/>
          <a:p>
            <a:pPr algn="l">
              <a:lnSpc>
                <a:spcPts val="3306"/>
              </a:lnSpc>
            </a:pPr>
            <a:r>
              <a:rPr lang="en-US" sz="2361">
                <a:solidFill>
                  <a:srgbClr val="000000"/>
                </a:solidFill>
                <a:latin typeface="Glacial Indifference"/>
                <a:ea typeface="Glacial Indifference"/>
                <a:cs typeface="Glacial Indifference"/>
                <a:sym typeface="Glacial Indifference"/>
              </a:rPr>
              <a:t>Cohorte 2 days 2</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DAGT10cOwUw</dc:identifier>
  <dcterms:modified xsi:type="dcterms:W3CDTF">2011-08-01T06:04:30Z</dcterms:modified>
  <cp:revision>1</cp:revision>
  <dc:title>Présentation projet marketing professionnel moderne jaune</dc:title>
</cp:coreProperties>
</file>